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3588" cy="6858000"/>
  <p:notesSz cx="12193588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792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 bwMode="auto"/>
        <p:txBody>
          <a:bodyPr/>
          <a:lstStyle/>
          <a:p>
            <a:pPr>
              <a:defRPr/>
            </a:pPr>
            <a:fld id="{4DF08CE8-A811-465E-82C2-AEF748CB27A6}" type="slidenum">
              <a:r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320"/>
            <a:ext cx="109728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44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1097280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 bwMode="auto">
          <a:xfrm>
            <a:off x="609480" y="3964320"/>
            <a:ext cx="1097280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 bwMode="auto"/>
        <p:txBody>
          <a:bodyPr/>
          <a:lstStyle/>
          <a:p>
            <a:pPr>
              <a:defRPr/>
            </a:pPr>
            <a:fld id="{75C650C8-3071-4ACD-8500-77B5F22F123A}" type="slidenum">
              <a:r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320"/>
            <a:ext cx="109728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44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53546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 bwMode="auto">
          <a:xfrm>
            <a:off x="6232320" y="1600200"/>
            <a:ext cx="53546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 bwMode="auto">
          <a:xfrm>
            <a:off x="609480" y="3964320"/>
            <a:ext cx="53546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 bwMode="auto">
          <a:xfrm>
            <a:off x="6232320" y="3964320"/>
            <a:ext cx="53546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 bwMode="auto"/>
        <p:txBody>
          <a:bodyPr/>
          <a:lstStyle/>
          <a:p>
            <a:pPr>
              <a:defRPr/>
            </a:pPr>
            <a:fld id="{3ADD2BF2-F9EE-4AAE-A221-2DE63ACF0B0C}" type="slidenum">
              <a:r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320"/>
            <a:ext cx="109728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44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 bwMode="auto">
          <a:xfrm>
            <a:off x="431964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 bwMode="auto">
          <a:xfrm>
            <a:off x="802980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 bwMode="auto">
          <a:xfrm>
            <a:off x="60948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 bwMode="auto">
          <a:xfrm>
            <a:off x="431964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 bwMode="auto">
          <a:xfrm>
            <a:off x="802980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 bwMode="auto"/>
        <p:txBody>
          <a:bodyPr/>
          <a:lstStyle/>
          <a:p>
            <a:pPr>
              <a:defRPr/>
            </a:pPr>
            <a:fld id="{77708EBA-C6A7-4307-8F08-E8FED057E754}" type="slidenum">
              <a:r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320"/>
            <a:ext cx="109728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44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 bwMode="auto">
          <a:xfrm>
            <a:off x="609480" y="1600200"/>
            <a:ext cx="109728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spcBef>
                <a:spcPts val="7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 bwMode="auto"/>
        <p:txBody>
          <a:bodyPr/>
          <a:lstStyle/>
          <a:p>
            <a:pPr>
              <a:defRPr/>
            </a:pPr>
            <a:fld id="{BE7A1FB4-6484-4202-8E32-70C999B016A7}" type="slidenum">
              <a:r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320"/>
            <a:ext cx="109728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44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10972800" cy="4525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 bwMode="auto"/>
        <p:txBody>
          <a:bodyPr/>
          <a:lstStyle/>
          <a:p>
            <a:pPr>
              <a:defRPr/>
            </a:pPr>
            <a:fld id="{4F9ACA3A-F6B4-433E-8F8F-55B8F9B149D9}" type="slidenum">
              <a:r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320"/>
            <a:ext cx="109728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44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5354640" cy="4525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 bwMode="auto">
          <a:xfrm>
            <a:off x="6232320" y="1600200"/>
            <a:ext cx="5354640" cy="4525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 bwMode="auto"/>
        <p:txBody>
          <a:bodyPr/>
          <a:lstStyle/>
          <a:p>
            <a:pPr>
              <a:defRPr/>
            </a:pPr>
            <a:fld id="{2B9EB59F-4BF1-496D-B55F-D88AB188663A}" type="slidenum">
              <a:r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320"/>
            <a:ext cx="109728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44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 bwMode="auto"/>
        <p:txBody>
          <a:bodyPr/>
          <a:lstStyle/>
          <a:p>
            <a:pPr>
              <a:defRPr/>
            </a:pPr>
            <a:fld id="{1E5B762C-D1DA-48FB-A300-3A1409A62348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 bwMode="auto">
          <a:xfrm>
            <a:off x="609480" y="274320"/>
            <a:ext cx="10972800" cy="5299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 bwMode="auto"/>
        <p:txBody>
          <a:bodyPr/>
          <a:lstStyle/>
          <a:p>
            <a:pPr>
              <a:defRPr/>
            </a:pPr>
            <a:fld id="{8C70F2F4-A358-4FD3-AA4F-C9E4C10D7D1C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320"/>
            <a:ext cx="109728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44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53546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 bwMode="auto">
          <a:xfrm>
            <a:off x="6232320" y="1600200"/>
            <a:ext cx="5354640" cy="4525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 bwMode="auto">
          <a:xfrm>
            <a:off x="609480" y="3964320"/>
            <a:ext cx="53546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 bwMode="auto"/>
        <p:txBody>
          <a:bodyPr/>
          <a:lstStyle/>
          <a:p>
            <a:pPr>
              <a:defRPr/>
            </a:pPr>
            <a:fld id="{D9A65096-DCC9-4984-9598-2DBB321014C2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320"/>
            <a:ext cx="109728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44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5354640" cy="4525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 bwMode="auto">
          <a:xfrm>
            <a:off x="6232320" y="1600200"/>
            <a:ext cx="53546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 bwMode="auto">
          <a:xfrm>
            <a:off x="6232320" y="3964320"/>
            <a:ext cx="53546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 bwMode="auto"/>
        <p:txBody>
          <a:bodyPr/>
          <a:lstStyle/>
          <a:p>
            <a:pPr>
              <a:defRPr/>
            </a:pPr>
            <a:fld id="{34E36FEF-AEFF-4502-9165-8387166D36F9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320"/>
            <a:ext cx="109728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44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53546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 bwMode="auto">
          <a:xfrm>
            <a:off x="6232320" y="1600200"/>
            <a:ext cx="535464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 bwMode="auto">
          <a:xfrm>
            <a:off x="609480" y="3964320"/>
            <a:ext cx="10972800" cy="2158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indent="0">
              <a:spcBef>
                <a:spcPts val="799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 bwMode="auto"/>
        <p:txBody>
          <a:bodyPr/>
          <a:lstStyle/>
          <a:p>
            <a:pPr>
              <a:defRPr/>
            </a:pPr>
            <a:fld id="{2A51BA33-2C22-4B39-9F2C-CD9FF58D6F01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320"/>
            <a:ext cx="109728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b="0" strike="noStrike" spc="-1">
                <a:solidFill>
                  <a:srgbClr val="000000"/>
                </a:solidFill>
                <a:latin typeface="Circe Rounded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 bwMode="auto">
          <a:xfrm>
            <a:off x="609480" y="1600200"/>
            <a:ext cx="10972800" cy="4525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rmAutofit/>
          </a:bodyPr>
          <a:lstStyle/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irce Rounded"/>
              </a:rPr>
              <a:t>Click to edit the outline text format</a:t>
            </a:r>
          </a:p>
          <a:p>
            <a:pPr marL="743040" lvl="1" indent="-28584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irce Rounded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irce Rounded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irce Rounded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irce Rounded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irce Rounded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Circe Rounded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 bwMode="auto">
          <a:xfrm>
            <a:off x="609120" y="6356520"/>
            <a:ext cx="2845080" cy="3650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>
            <a:lvl1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ru-RU" sz="1200" b="0" strike="noStrike" spc="-1">
                <a:solidFill>
                  <a:srgbClr val="898989"/>
                </a:solidFill>
                <a:latin typeface="Circe Rounded"/>
              </a:defRPr>
            </a:lvl1pPr>
          </a:lstStyle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200" b="0" strike="noStrike" spc="-1">
                <a:solidFill>
                  <a:srgbClr val="898989"/>
                </a:solidFill>
                <a:latin typeface="Circe Rounded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 bwMode="auto">
          <a:xfrm>
            <a:off x="4165200" y="6356520"/>
            <a:ext cx="3861000" cy="3650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 bwMode="auto">
          <a:xfrm>
            <a:off x="8737560" y="6356520"/>
            <a:ext cx="2844720" cy="3650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>
            <a:lvl1pPr indent="0" algn="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ru-RU" sz="1200" b="0" strike="noStrike" spc="-1">
                <a:solidFill>
                  <a:srgbClr val="898989"/>
                </a:solidFill>
                <a:latin typeface="Circe Rounded"/>
              </a:defRPr>
            </a:lvl1pPr>
          </a:lstStyle>
          <a:p>
            <a:pPr indent="0" algn="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E412F010-2845-4DDA-9896-BC7D0903B01A}" type="slidenum">
              <a:rPr lang="ru-RU" sz="1200" b="0" strike="noStrike" spc="-1">
                <a:solidFill>
                  <a:srgbClr val="898989"/>
                </a:solidFill>
                <a:latin typeface="Circe Rounded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Circe Rounde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4DC2EC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 bwMode="auto">
          <a:xfrm>
            <a:off x="839879" y="2060280"/>
            <a:ext cx="10362960" cy="1584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600" b="0" strike="noStrike" spc="-1">
                <a:solidFill>
                  <a:srgbClr val="FFFFFF"/>
                </a:solidFill>
                <a:latin typeface="Circe Rounded"/>
              </a:rPr>
              <a:t>День открытых дверей</a:t>
            </a:r>
            <a:r>
              <a:rPr sz="3600"/>
              <a:t/>
            </a:r>
            <a:br>
              <a:rPr sz="3600"/>
            </a:br>
            <a:r>
              <a:rPr lang="ru-RU" sz="3600" b="0" strike="noStrike" spc="-1">
                <a:solidFill>
                  <a:srgbClr val="FFFFFF"/>
                </a:solidFill>
                <a:latin typeface="Circe Rounded"/>
              </a:rPr>
              <a:t>Приемная кампания на 2024–2025 учебный год</a:t>
            </a:r>
            <a:endParaRPr lang="en-US" sz="36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 bwMode="auto">
          <a:xfrm>
            <a:off x="839879" y="3860280"/>
            <a:ext cx="9307440" cy="1752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spcBef>
                <a:spcPts val="4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0" strike="noStrike" spc="-1">
                <a:solidFill>
                  <a:srgbClr val="000000"/>
                </a:solidFill>
                <a:latin typeface="Circe Rounded"/>
              </a:rPr>
              <a:t>23 марта</a:t>
            </a:r>
            <a:r>
              <a:rPr lang="en-US" sz="1600" b="0" strike="noStrike" spc="-1">
                <a:solidFill>
                  <a:srgbClr val="000000"/>
                </a:solidFill>
                <a:latin typeface="Circe Rounded"/>
              </a:rPr>
              <a:t> 202</a:t>
            </a:r>
            <a:r>
              <a:rPr lang="ru-RU" sz="1600" b="0" strike="noStrike" spc="-1">
                <a:solidFill>
                  <a:srgbClr val="000000"/>
                </a:solidFill>
                <a:latin typeface="Circe Rounded"/>
              </a:rPr>
              <a:t>4</a:t>
            </a:r>
            <a:endParaRPr lang="en-US" sz="1600" b="0" strike="noStrike" spc="-1">
              <a:solidFill>
                <a:srgbClr val="000000"/>
              </a:solidFill>
              <a:latin typeface="Circe Rounded"/>
            </a:endParaRPr>
          </a:p>
        </p:txBody>
      </p:sp>
      <p:pic>
        <p:nvPicPr>
          <p:cNvPr id="50" name="Рисунок 12"/>
          <p:cNvPicPr/>
          <p:nvPr/>
        </p:nvPicPr>
        <p:blipFill>
          <a:blip r:embed="rId2"/>
          <a:stretch/>
        </p:blipFill>
        <p:spPr bwMode="auto">
          <a:xfrm>
            <a:off x="949320" y="907920"/>
            <a:ext cx="1106640" cy="982800"/>
          </a:xfrm>
          <a:prstGeom prst="rect">
            <a:avLst/>
          </a:prstGeom>
          <a:ln w="0">
            <a:noFill/>
          </a:ln>
        </p:spPr>
      </p:pic>
      <p:pic>
        <p:nvPicPr>
          <p:cNvPr id="51" name="Рисунок 16"/>
          <p:cNvPicPr/>
          <p:nvPr/>
        </p:nvPicPr>
        <p:blipFill>
          <a:blip r:embed="rId3"/>
          <a:stretch/>
        </p:blipFill>
        <p:spPr bwMode="auto">
          <a:xfrm>
            <a:off x="949320" y="4724280"/>
            <a:ext cx="1106640" cy="1108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 bwMode="auto">
          <a:xfrm>
            <a:off x="1055520" y="259920"/>
            <a:ext cx="10801440" cy="80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600" b="1" strike="noStrike" spc="-1">
                <a:solidFill>
                  <a:srgbClr val="000000"/>
                </a:solidFill>
                <a:latin typeface="Circe Rounded"/>
              </a:rPr>
              <a:t>Как подать документы для приёма в 1 класс?</a:t>
            </a:r>
            <a:endParaRPr lang="en-US" sz="3600" b="0" strike="noStrike" spc="-1">
              <a:solidFill>
                <a:srgbClr val="000000"/>
              </a:solidFill>
              <a:latin typeface="Circe Rounded"/>
            </a:endParaRPr>
          </a:p>
        </p:txBody>
      </p:sp>
      <p:pic>
        <p:nvPicPr>
          <p:cNvPr id="152" name="Объект 6"/>
          <p:cNvPicPr/>
          <p:nvPr/>
        </p:nvPicPr>
        <p:blipFill>
          <a:blip r:embed="rId2"/>
          <a:stretch/>
        </p:blipFill>
        <p:spPr bwMode="auto">
          <a:xfrm>
            <a:off x="11280600" y="6315120"/>
            <a:ext cx="324000" cy="325439"/>
          </a:xfrm>
          <a:prstGeom prst="rect">
            <a:avLst/>
          </a:prstGeom>
          <a:ln w="0">
            <a:noFill/>
          </a:ln>
        </p:spPr>
      </p:pic>
      <p:grpSp>
        <p:nvGrpSpPr>
          <p:cNvPr id="153" name="Группа 16"/>
          <p:cNvGrpSpPr/>
          <p:nvPr/>
        </p:nvGrpSpPr>
        <p:grpSpPr bwMode="auto">
          <a:xfrm>
            <a:off x="538200" y="576360"/>
            <a:ext cx="11102760" cy="620640"/>
            <a:chOff x="538200" y="576360"/>
            <a:chExt cx="11102760" cy="620640"/>
          </a:xfrm>
        </p:grpSpPr>
        <p:pic>
          <p:nvPicPr>
            <p:cNvPr id="154" name="Рисунок 10"/>
            <p:cNvPicPr/>
            <p:nvPr/>
          </p:nvPicPr>
          <p:blipFill>
            <a:blip r:embed="rId3"/>
            <a:stretch/>
          </p:blipFill>
          <p:spPr bwMode="auto">
            <a:xfrm>
              <a:off x="610200" y="576360"/>
              <a:ext cx="373680" cy="331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55" name="Прямая соединительная линия 12"/>
            <p:cNvSpPr/>
            <p:nvPr/>
          </p:nvSpPr>
          <p:spPr bwMode="auto">
            <a:xfrm>
              <a:off x="538200" y="1197000"/>
              <a:ext cx="11102760" cy="0"/>
            </a:xfrm>
            <a:prstGeom prst="line">
              <a:avLst/>
            </a:prstGeom>
            <a:ln w="19080">
              <a:solidFill>
                <a:srgbClr val="BFBFB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46800" rIns="90000" bIns="-46800" anchor="t">
              <a:noAutofit/>
            </a:bodyPr>
            <a:lstStyle/>
            <a:p>
              <a:pPr>
                <a:defRPr/>
              </a:pP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</p:grpSp>
      <p:sp>
        <p:nvSpPr>
          <p:cNvPr id="156" name="Прямая соединительная линия 14"/>
          <p:cNvSpPr/>
          <p:nvPr/>
        </p:nvSpPr>
        <p:spPr bwMode="auto">
          <a:xfrm>
            <a:off x="538200" y="6165720"/>
            <a:ext cx="11102760" cy="0"/>
          </a:xfrm>
          <a:prstGeom prst="line">
            <a:avLst/>
          </a:prstGeom>
          <a:ln w="19080">
            <a:solidFill>
              <a:srgbClr val="BFBFB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6800" rIns="90000" bIns="-46800" anchor="t">
            <a:noAutofit/>
          </a:bodyPr>
          <a:lstStyle/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57" name="TextBox 13"/>
          <p:cNvSpPr/>
          <p:nvPr/>
        </p:nvSpPr>
        <p:spPr bwMode="auto">
          <a:xfrm>
            <a:off x="8434440" y="1287360"/>
            <a:ext cx="3422519" cy="536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1" strike="noStrike" spc="-1">
                <a:solidFill>
                  <a:srgbClr val="4DC2EC"/>
                </a:solidFill>
                <a:latin typeface="Circe Rounded"/>
              </a:rPr>
              <a:t>Шаг 3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Представить необходимые документы в школу </a:t>
            </a:r>
            <a:r>
              <a:rPr sz="1800"/>
              <a:t/>
            </a:r>
            <a:br>
              <a:rPr sz="1800"/>
            </a:b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в соответствии с перечнем*: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Circe Rounded"/>
              </a:rPr>
              <a:t>заявление о приеме в соответствии с формой</a:t>
            </a:r>
            <a:endParaRPr lang="en-US" sz="14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Circe Rounded"/>
              </a:rPr>
              <a:t>копия документа, удостоверяющая личность родителя</a:t>
            </a:r>
            <a:endParaRPr lang="en-US" sz="14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Circe Rounded"/>
              </a:rPr>
              <a:t>копия свидетельства о рождении ребенка</a:t>
            </a:r>
            <a:endParaRPr lang="en-US" sz="14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Circe Rounded"/>
              </a:rPr>
              <a:t>копия документа, подтверждающего установление опеки или попечительства (при необходимости)</a:t>
            </a:r>
            <a:endParaRPr lang="en-US" sz="14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Circe Rounded"/>
              </a:rPr>
              <a:t>копия документа о регистрации ребенка по месту жительства на закрепленной территории</a:t>
            </a:r>
            <a:endParaRPr lang="en-US" sz="14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Circe Rounded"/>
              </a:rPr>
              <a:t>документы, подтверждающие наличие льготы (при необходимости)</a:t>
            </a:r>
            <a:endParaRPr lang="en-US" sz="14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58" name="TextBox 16"/>
          <p:cNvSpPr/>
          <p:nvPr/>
        </p:nvSpPr>
        <p:spPr bwMode="auto">
          <a:xfrm>
            <a:off x="538200" y="4292640"/>
            <a:ext cx="3181320" cy="186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1" strike="noStrike" spc="-1">
                <a:solidFill>
                  <a:srgbClr val="4DC2EC"/>
                </a:solidFill>
                <a:latin typeface="Circe Rounded"/>
              </a:rPr>
              <a:t>Шаг 4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Получить уведомление в личном кабинете ЕПГУ или расписку от школы о приеме документов  в 1 класс 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59" name="TextBox 17"/>
          <p:cNvSpPr/>
          <p:nvPr/>
        </p:nvSpPr>
        <p:spPr bwMode="auto">
          <a:xfrm>
            <a:off x="3728880" y="4292640"/>
            <a:ext cx="4573800" cy="241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1" strike="noStrike" spc="-1">
                <a:solidFill>
                  <a:srgbClr val="4DC2EC"/>
                </a:solidFill>
                <a:latin typeface="Circe Rounded"/>
              </a:rPr>
              <a:t>Шаг 5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Ознакомиться с приказом о зачислении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в течение 3 рабочих дней 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после завершения приема заявлений 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о приеме на обучение в первый класс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grpSp>
        <p:nvGrpSpPr>
          <p:cNvPr id="160" name="Группа 7"/>
          <p:cNvGrpSpPr/>
          <p:nvPr/>
        </p:nvGrpSpPr>
        <p:grpSpPr bwMode="auto">
          <a:xfrm>
            <a:off x="466560" y="1338120"/>
            <a:ext cx="3252960" cy="2609640"/>
            <a:chOff x="466560" y="1338120"/>
            <a:chExt cx="3252960" cy="2609640"/>
          </a:xfrm>
        </p:grpSpPr>
        <p:sp>
          <p:nvSpPr>
            <p:cNvPr id="161" name="TextBox 1"/>
            <p:cNvSpPr/>
            <p:nvPr/>
          </p:nvSpPr>
          <p:spPr bwMode="auto">
            <a:xfrm>
              <a:off x="466560" y="1338120"/>
              <a:ext cx="3252960" cy="1739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t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1800" b="1" strike="noStrike" spc="-1">
                  <a:solidFill>
                    <a:srgbClr val="4DC2EC"/>
                  </a:solidFill>
                  <a:latin typeface="Circe Rounded"/>
                </a:rPr>
                <a:t>Шаг 1</a:t>
              </a: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1800" b="0" strike="noStrike" spc="-1">
                  <a:solidFill>
                    <a:srgbClr val="000000"/>
                  </a:solidFill>
                  <a:latin typeface="Circe Rounded"/>
                </a:rPr>
                <a:t>Узнать, за какой школой закреплен дом, в котором проживает ребёнок</a:t>
              </a: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  <p:sp>
          <p:nvSpPr>
            <p:cNvPr id="162" name="TextBox 2"/>
            <p:cNvSpPr/>
            <p:nvPr/>
          </p:nvSpPr>
          <p:spPr bwMode="auto">
            <a:xfrm>
              <a:off x="2365920" y="3305160"/>
              <a:ext cx="1031400" cy="642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t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1800" b="0" strike="noStrike" spc="-1">
                  <a:solidFill>
                    <a:srgbClr val="4DC2EC"/>
                  </a:solidFill>
                  <a:latin typeface="Circe Rounded"/>
                </a:rPr>
                <a:t>Узнать здесь</a:t>
              </a: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  <p:sp>
          <p:nvSpPr>
            <p:cNvPr id="163" name="Стрелка влево 5"/>
            <p:cNvSpPr/>
            <p:nvPr/>
          </p:nvSpPr>
          <p:spPr bwMode="auto">
            <a:xfrm>
              <a:off x="2060640" y="3494160"/>
              <a:ext cx="295200" cy="276120"/>
            </a:xfrm>
            <a:prstGeom prst="leftArrow">
              <a:avLst>
                <a:gd name="adj1" fmla="val 50000"/>
                <a:gd name="adj2" fmla="val 50020"/>
              </a:avLst>
            </a:prstGeom>
            <a:solidFill>
              <a:srgbClr val="FFFFFF"/>
            </a:solidFill>
            <a:ln w="25560">
              <a:solidFill>
                <a:srgbClr val="4DC2EC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</p:grpSp>
      <p:grpSp>
        <p:nvGrpSpPr>
          <p:cNvPr id="164" name="Группа 8"/>
          <p:cNvGrpSpPr/>
          <p:nvPr/>
        </p:nvGrpSpPr>
        <p:grpSpPr bwMode="auto">
          <a:xfrm>
            <a:off x="3728880" y="1320840"/>
            <a:ext cx="4537080" cy="2856240"/>
            <a:chOff x="3728880" y="1320840"/>
            <a:chExt cx="4537080" cy="2856240"/>
          </a:xfrm>
        </p:grpSpPr>
        <p:sp>
          <p:nvSpPr>
            <p:cNvPr id="165" name="TextBox 11"/>
            <p:cNvSpPr/>
            <p:nvPr/>
          </p:nvSpPr>
          <p:spPr bwMode="auto">
            <a:xfrm>
              <a:off x="3728880" y="1320840"/>
              <a:ext cx="4537080" cy="2562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t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1800" b="1" strike="noStrike" spc="-1">
                  <a:solidFill>
                    <a:srgbClr val="4DC2EC"/>
                  </a:solidFill>
                  <a:latin typeface="Circe Rounded"/>
                </a:rPr>
                <a:t>Шаг 2</a:t>
              </a: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1800" b="0" strike="noStrike" spc="-1">
                  <a:solidFill>
                    <a:srgbClr val="000000"/>
                  </a:solidFill>
                  <a:latin typeface="Circe Rounded"/>
                </a:rPr>
                <a:t>Выбрать способ подачи документов:</a:t>
              </a: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  <a:p>
              <a:pPr>
                <a:buClr>
                  <a:srgbClr val="0000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1800" b="0" strike="noStrike" spc="-1">
                  <a:solidFill>
                    <a:srgbClr val="000000"/>
                  </a:solidFill>
                  <a:latin typeface="Circe Rounded"/>
                </a:rPr>
                <a:t>электронная заявка на региональном портале </a:t>
              </a:r>
              <a:r>
                <a:rPr lang="en-US" sz="1800" b="1" strike="noStrike" spc="-1">
                  <a:solidFill>
                    <a:srgbClr val="4DC2EC"/>
                  </a:solidFill>
                  <a:latin typeface="Circe Rounded"/>
                </a:rPr>
                <a:t>https://gosuslugi.ru</a:t>
              </a: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  <a:p>
              <a:pPr>
                <a:buClr>
                  <a:srgbClr val="0000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1800" b="0" strike="noStrike" spc="-1">
                  <a:solidFill>
                    <a:srgbClr val="000000"/>
                  </a:solidFill>
                  <a:latin typeface="Circe Rounded"/>
                </a:rPr>
                <a:t>через оператора почтовой связи</a:t>
              </a: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  <a:p>
              <a:pPr>
                <a:buClr>
                  <a:srgbClr val="0000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1800" b="0" strike="noStrike" spc="-1">
                  <a:solidFill>
                    <a:srgbClr val="000000"/>
                  </a:solidFill>
                  <a:latin typeface="Circe Rounded"/>
                </a:rPr>
                <a:t>личное обращение</a:t>
              </a: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  <p:sp>
          <p:nvSpPr>
            <p:cNvPr id="166" name="TextBox 6"/>
            <p:cNvSpPr/>
            <p:nvPr/>
          </p:nvSpPr>
          <p:spPr bwMode="auto">
            <a:xfrm>
              <a:off x="4408200" y="3230640"/>
              <a:ext cx="3346560" cy="946440"/>
            </a:xfrm>
            <a:prstGeom prst="rect">
              <a:avLst/>
            </a:prstGeom>
            <a:noFill/>
            <a:ln w="9360">
              <a:solidFill>
                <a:srgbClr val="7F7F7F"/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t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1400" b="0" strike="noStrike" spc="-1">
                  <a:solidFill>
                    <a:srgbClr val="4DC2EC"/>
                  </a:solidFill>
                  <a:latin typeface="Circe Rounded"/>
                </a:rPr>
                <a:t>Ознакомьтесь с графиком приема документов на официальном сайте школы, вкладка «Прием в 1 класс»</a:t>
              </a:r>
              <a:endParaRPr lang="en-US" sz="14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</p:grpSp>
      <p:pic>
        <p:nvPicPr>
          <p:cNvPr id="167" name="Рисунок 21" descr="http://qrcoder.ru/code/?https%3A%2F%2Fpermedu.ru%2Fenrollment%2F&amp;4&amp;0"/>
          <p:cNvPicPr/>
          <p:nvPr/>
        </p:nvPicPr>
        <p:blipFill>
          <a:blip r:embed="rId4"/>
          <a:stretch/>
        </p:blipFill>
        <p:spPr bwMode="auto">
          <a:xfrm>
            <a:off x="469800" y="2638440"/>
            <a:ext cx="1551240" cy="1550880"/>
          </a:xfrm>
          <a:prstGeom prst="rect">
            <a:avLst/>
          </a:prstGeom>
          <a:ln w="0">
            <a:noFill/>
          </a:ln>
        </p:spPr>
      </p:pic>
      <p:sp>
        <p:nvSpPr>
          <p:cNvPr id="168" name="Прямоугольник 19"/>
          <p:cNvSpPr/>
          <p:nvPr/>
        </p:nvSpPr>
        <p:spPr bwMode="auto">
          <a:xfrm>
            <a:off x="8358120" y="5807160"/>
            <a:ext cx="3313080" cy="42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100" b="0" strike="noStrike" spc="-1">
                <a:solidFill>
                  <a:srgbClr val="000000"/>
                </a:solidFill>
                <a:latin typeface="Circe Rounded"/>
              </a:rPr>
              <a:t>*если заявление на зачисление</a:t>
            </a:r>
            <a:r>
              <a:rPr sz="1100"/>
              <a:t/>
            </a:r>
            <a:br>
              <a:rPr sz="1100"/>
            </a:br>
            <a:r>
              <a:rPr lang="ru-RU" sz="1100" b="0" strike="noStrike" spc="-1">
                <a:solidFill>
                  <a:srgbClr val="000000"/>
                </a:solidFill>
                <a:latin typeface="Circe Rounded"/>
              </a:rPr>
              <a:t> в 1 класс подано НЕ посредством ЕПГУ</a:t>
            </a:r>
            <a:endParaRPr lang="en-US" sz="1100" b="0" strike="noStrike" spc="-1">
              <a:solidFill>
                <a:srgbClr val="000000"/>
              </a:solidFill>
              <a:latin typeface="Circe Round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 bwMode="auto">
          <a:xfrm>
            <a:off x="1209240" y="337680"/>
            <a:ext cx="10310760" cy="80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800" b="0" strike="noStrike" spc="-1">
                <a:solidFill>
                  <a:srgbClr val="000000"/>
                </a:solidFill>
                <a:latin typeface="Circe Rounded"/>
              </a:rPr>
              <a:t>Прием на свободные места </a:t>
            </a:r>
            <a:endParaRPr lang="en-US" sz="4800" b="0" strike="noStrike" spc="-1">
              <a:solidFill>
                <a:srgbClr val="000000"/>
              </a:solidFill>
              <a:latin typeface="Circe Rounded"/>
            </a:endParaRPr>
          </a:p>
        </p:txBody>
      </p:sp>
      <p:pic>
        <p:nvPicPr>
          <p:cNvPr id="170" name="Объект 6"/>
          <p:cNvPicPr/>
          <p:nvPr/>
        </p:nvPicPr>
        <p:blipFill>
          <a:blip r:embed="rId2"/>
          <a:stretch/>
        </p:blipFill>
        <p:spPr bwMode="auto">
          <a:xfrm>
            <a:off x="11280600" y="6315120"/>
            <a:ext cx="324000" cy="325439"/>
          </a:xfrm>
          <a:prstGeom prst="rect">
            <a:avLst/>
          </a:prstGeom>
          <a:ln w="0">
            <a:noFill/>
          </a:ln>
        </p:spPr>
      </p:pic>
      <p:grpSp>
        <p:nvGrpSpPr>
          <p:cNvPr id="171" name="Группа 16"/>
          <p:cNvGrpSpPr/>
          <p:nvPr/>
        </p:nvGrpSpPr>
        <p:grpSpPr bwMode="auto">
          <a:xfrm>
            <a:off x="538200" y="576360"/>
            <a:ext cx="11102760" cy="620640"/>
            <a:chOff x="538200" y="576360"/>
            <a:chExt cx="11102760" cy="620640"/>
          </a:xfrm>
        </p:grpSpPr>
        <p:pic>
          <p:nvPicPr>
            <p:cNvPr id="172" name="Рисунок 10"/>
            <p:cNvPicPr/>
            <p:nvPr/>
          </p:nvPicPr>
          <p:blipFill>
            <a:blip r:embed="rId3"/>
            <a:stretch/>
          </p:blipFill>
          <p:spPr bwMode="auto">
            <a:xfrm>
              <a:off x="610200" y="576360"/>
              <a:ext cx="373680" cy="331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73" name="Прямая соединительная линия 12"/>
            <p:cNvSpPr/>
            <p:nvPr/>
          </p:nvSpPr>
          <p:spPr bwMode="auto">
            <a:xfrm>
              <a:off x="538200" y="1197000"/>
              <a:ext cx="11102760" cy="0"/>
            </a:xfrm>
            <a:prstGeom prst="line">
              <a:avLst/>
            </a:prstGeom>
            <a:ln w="19080">
              <a:solidFill>
                <a:srgbClr val="BFBFB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46800" rIns="90000" bIns="-46800" anchor="t">
              <a:noAutofit/>
            </a:bodyPr>
            <a:lstStyle/>
            <a:p>
              <a:pPr>
                <a:defRPr/>
              </a:pP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</p:grpSp>
      <p:sp>
        <p:nvSpPr>
          <p:cNvPr id="174" name="Прямая соединительная линия 14"/>
          <p:cNvSpPr/>
          <p:nvPr/>
        </p:nvSpPr>
        <p:spPr bwMode="auto">
          <a:xfrm>
            <a:off x="538200" y="6165720"/>
            <a:ext cx="11102760" cy="0"/>
          </a:xfrm>
          <a:prstGeom prst="line">
            <a:avLst/>
          </a:prstGeom>
          <a:ln w="19080">
            <a:solidFill>
              <a:srgbClr val="BFBFB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6800" rIns="90000" bIns="-46800" anchor="t">
            <a:noAutofit/>
          </a:bodyPr>
          <a:lstStyle/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75" name="TextBox 15"/>
          <p:cNvSpPr/>
          <p:nvPr/>
        </p:nvSpPr>
        <p:spPr bwMode="auto">
          <a:xfrm>
            <a:off x="10415520" y="6237360"/>
            <a:ext cx="1456200" cy="36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4BD74780-9E51-4F19-A845-38EC1A9D0D06}" type="slidenum">
              <a:rPr lang="ru-RU" sz="1800" b="0" strike="noStrike" spc="-1">
                <a:solidFill>
                  <a:srgbClr val="000000"/>
                </a:solidFill>
                <a:latin typeface="Circe Rounded"/>
              </a:rPr>
              <a:t>11</a:t>
            </a:fld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76" name="object 20"/>
          <p:cNvSpPr/>
          <p:nvPr/>
        </p:nvSpPr>
        <p:spPr bwMode="auto">
          <a:xfrm>
            <a:off x="534960" y="1312920"/>
            <a:ext cx="11246040" cy="513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strike="noStrike" spc="-1">
                <a:solidFill>
                  <a:srgbClr val="4DC2EC"/>
                </a:solidFill>
                <a:latin typeface="Circe Rounded"/>
              </a:rPr>
              <a:t>Прием с 06 июля 2024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strike="noStrike" spc="-1">
                <a:solidFill>
                  <a:srgbClr val="4DC2EC"/>
                </a:solidFill>
                <a:latin typeface="Circe Rounded"/>
              </a:rPr>
              <a:t>До 04 июля 2024: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Circe Rounded"/>
              </a:rPr>
              <a:t>Образовательные организации предоставляют информацию 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Circe Rounded"/>
              </a:rPr>
              <a:t>о количестве свободных мест на официальном сайте ОУ 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Circe Rounded"/>
              </a:rPr>
              <a:t>и информационном стенде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strike="noStrike" spc="-1">
                <a:solidFill>
                  <a:srgbClr val="4DC2EC"/>
                </a:solidFill>
                <a:latin typeface="Circe Rounded"/>
              </a:rPr>
              <a:t>Ранее 06 июля 2024 заявления о приеме на свободные места 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strike="noStrike" spc="-1">
                <a:solidFill>
                  <a:srgbClr val="4DC2EC"/>
                </a:solidFill>
                <a:latin typeface="Circe Rounded"/>
              </a:rPr>
              <a:t>не принимаются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 bwMode="auto">
          <a:xfrm>
            <a:off x="1209240" y="337680"/>
            <a:ext cx="10310760" cy="80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800" b="0" strike="noStrike" spc="-1">
                <a:solidFill>
                  <a:srgbClr val="000000"/>
                </a:solidFill>
                <a:latin typeface="Circe Rounded"/>
              </a:rPr>
              <a:t>Если остались вопросы</a:t>
            </a:r>
            <a:endParaRPr lang="en-US" sz="4800" b="0" strike="noStrike" spc="-1">
              <a:solidFill>
                <a:srgbClr val="000000"/>
              </a:solidFill>
              <a:latin typeface="Circe Rounded"/>
            </a:endParaRPr>
          </a:p>
        </p:txBody>
      </p:sp>
      <p:pic>
        <p:nvPicPr>
          <p:cNvPr id="178" name="Объект 6"/>
          <p:cNvPicPr/>
          <p:nvPr/>
        </p:nvPicPr>
        <p:blipFill>
          <a:blip r:embed="rId2"/>
          <a:stretch/>
        </p:blipFill>
        <p:spPr bwMode="auto">
          <a:xfrm>
            <a:off x="11280600" y="6315120"/>
            <a:ext cx="324000" cy="325439"/>
          </a:xfrm>
          <a:prstGeom prst="rect">
            <a:avLst/>
          </a:prstGeom>
          <a:ln w="0">
            <a:noFill/>
          </a:ln>
        </p:spPr>
      </p:pic>
      <p:grpSp>
        <p:nvGrpSpPr>
          <p:cNvPr id="179" name="Группа 16"/>
          <p:cNvGrpSpPr/>
          <p:nvPr/>
        </p:nvGrpSpPr>
        <p:grpSpPr bwMode="auto">
          <a:xfrm>
            <a:off x="538200" y="576360"/>
            <a:ext cx="11102760" cy="620640"/>
            <a:chOff x="538200" y="576360"/>
            <a:chExt cx="11102760" cy="620640"/>
          </a:xfrm>
        </p:grpSpPr>
        <p:pic>
          <p:nvPicPr>
            <p:cNvPr id="180" name="Рисунок 10"/>
            <p:cNvPicPr/>
            <p:nvPr/>
          </p:nvPicPr>
          <p:blipFill>
            <a:blip r:embed="rId3"/>
            <a:stretch/>
          </p:blipFill>
          <p:spPr bwMode="auto">
            <a:xfrm>
              <a:off x="610200" y="576360"/>
              <a:ext cx="373680" cy="331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81" name="Прямая соединительная линия 12"/>
            <p:cNvSpPr/>
            <p:nvPr/>
          </p:nvSpPr>
          <p:spPr bwMode="auto">
            <a:xfrm>
              <a:off x="538200" y="1197000"/>
              <a:ext cx="11102760" cy="0"/>
            </a:xfrm>
            <a:prstGeom prst="line">
              <a:avLst/>
            </a:prstGeom>
            <a:ln w="19080">
              <a:solidFill>
                <a:srgbClr val="BFBFB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46800" rIns="90000" bIns="-46800" anchor="t">
              <a:noAutofit/>
            </a:bodyPr>
            <a:lstStyle/>
            <a:p>
              <a:pPr>
                <a:defRPr/>
              </a:pP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</p:grpSp>
      <p:sp>
        <p:nvSpPr>
          <p:cNvPr id="182" name="Прямая соединительная линия 14"/>
          <p:cNvSpPr/>
          <p:nvPr/>
        </p:nvSpPr>
        <p:spPr bwMode="auto">
          <a:xfrm>
            <a:off x="538200" y="6165720"/>
            <a:ext cx="11102760" cy="0"/>
          </a:xfrm>
          <a:prstGeom prst="line">
            <a:avLst/>
          </a:prstGeom>
          <a:ln w="19080">
            <a:solidFill>
              <a:srgbClr val="BFBFB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6800" rIns="90000" bIns="-46800" anchor="t">
            <a:noAutofit/>
          </a:bodyPr>
          <a:lstStyle/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83" name="TextBox 15"/>
          <p:cNvSpPr/>
          <p:nvPr/>
        </p:nvSpPr>
        <p:spPr bwMode="auto">
          <a:xfrm>
            <a:off x="10343880" y="6237360"/>
            <a:ext cx="1456200" cy="36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C5DAFBE-33CE-44CC-A4FB-BBBE9D65A3F2}" type="slidenum">
              <a:rPr lang="ru-RU" sz="1800" b="0" strike="noStrike" spc="-1">
                <a:solidFill>
                  <a:srgbClr val="000000"/>
                </a:solidFill>
                <a:latin typeface="Circe Rounded"/>
              </a:rPr>
              <a:t>12</a:t>
            </a:fld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84" name="object 20"/>
          <p:cNvSpPr/>
          <p:nvPr/>
        </p:nvSpPr>
        <p:spPr bwMode="auto">
          <a:xfrm>
            <a:off x="550800" y="1305000"/>
            <a:ext cx="11246040" cy="62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000" b="0" strike="noStrike" spc="-1">
              <a:solidFill>
                <a:srgbClr val="000000"/>
              </a:solidFill>
              <a:latin typeface="Circe Rounded"/>
            </a:endParaRPr>
          </a:p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0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85" name="Прямоугольник 3"/>
          <p:cNvSpPr/>
          <p:nvPr/>
        </p:nvSpPr>
        <p:spPr bwMode="auto">
          <a:xfrm>
            <a:off x="555480" y="1320840"/>
            <a:ext cx="11090520" cy="42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strike="noStrike" spc="-1">
                <a:solidFill>
                  <a:srgbClr val="4DC2EC"/>
                </a:solidFill>
                <a:latin typeface="Circe Rounded"/>
              </a:rPr>
              <a:t>1. </a:t>
            </a:r>
            <a:r>
              <a:rPr lang="ru-RU" sz="2800" b="0" strike="noStrike" spc="-1">
                <a:solidFill>
                  <a:srgbClr val="4DC2EC"/>
                </a:solidFill>
                <a:latin typeface="Circe Rounded"/>
              </a:rPr>
              <a:t>Ознакомиться с ответами на часто задаваемые вопросы 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0" strike="noStrike" spc="-1">
                <a:solidFill>
                  <a:srgbClr val="4DC2EC"/>
                </a:solidFill>
                <a:latin typeface="Circe Rounded"/>
              </a:rPr>
              <a:t>    по приему в 1 класс на сайте школы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strike="noStrike" spc="-1">
                <a:solidFill>
                  <a:srgbClr val="4DC2EC"/>
                </a:solidFill>
                <a:latin typeface="Circe Rounded"/>
              </a:rPr>
              <a:t>2.</a:t>
            </a:r>
            <a:r>
              <a:rPr lang="ru-RU" sz="2800" b="0" strike="noStrike" spc="-1">
                <a:solidFill>
                  <a:srgbClr val="262626"/>
                </a:solidFill>
                <a:latin typeface="Circe Rounded"/>
              </a:rPr>
              <a:t> </a:t>
            </a:r>
            <a:r>
              <a:rPr lang="ru-RU" sz="2800" b="0" strike="noStrike" spc="-1">
                <a:solidFill>
                  <a:srgbClr val="4DC2EC"/>
                </a:solidFill>
                <a:latin typeface="Circe Rounded"/>
              </a:rPr>
              <a:t>Обратиться к ответственному за прием в школе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0" strike="noStrike" spc="-1">
                <a:solidFill>
                  <a:srgbClr val="262626"/>
                </a:solidFill>
                <a:latin typeface="Circe Rounded"/>
              </a:rPr>
              <a:t>     </a:t>
            </a:r>
            <a:r>
              <a:rPr lang="ru-RU" sz="2400" b="0" strike="noStrike" spc="-1">
                <a:solidFill>
                  <a:srgbClr val="FF0000"/>
                </a:solidFill>
                <a:latin typeface="Circe Rounded"/>
              </a:rPr>
              <a:t>Имя, отчество, фамилия</a:t>
            </a:r>
            <a:endParaRPr lang="en-US" sz="2400" b="0" strike="noStrike" spc="-1">
              <a:solidFill>
                <a:srgbClr val="000000"/>
              </a:solidFill>
              <a:latin typeface="Circe Rounded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0" strike="noStrike" spc="-1">
                <a:solidFill>
                  <a:srgbClr val="FF0000"/>
                </a:solidFill>
                <a:latin typeface="Circe Rounded"/>
              </a:rPr>
              <a:t>     телефон, электронная почта</a:t>
            </a:r>
            <a:endParaRPr lang="en-US" sz="2400" b="0" strike="noStrike" spc="-1">
              <a:solidFill>
                <a:srgbClr val="000000"/>
              </a:solidFill>
              <a:latin typeface="Circe Rounded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strike="noStrike" spc="-1">
                <a:solidFill>
                  <a:srgbClr val="4DC2EC"/>
                </a:solidFill>
                <a:latin typeface="Circe Rounded"/>
              </a:rPr>
              <a:t>3. </a:t>
            </a:r>
            <a:r>
              <a:rPr lang="ru-RU" sz="2800" b="0" strike="noStrike" spc="-1">
                <a:solidFill>
                  <a:srgbClr val="4DC2EC"/>
                </a:solidFill>
                <a:latin typeface="Circe Rounded"/>
              </a:rPr>
              <a:t>Принимать участие в мероприятиях для родителей (законных представителей) будущих первоклассников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 bwMode="auto">
          <a:xfrm>
            <a:off x="1271160" y="274320"/>
            <a:ext cx="10310760" cy="80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000" b="0" strike="noStrike" spc="-1">
                <a:solidFill>
                  <a:srgbClr val="000000"/>
                </a:solidFill>
                <a:latin typeface="Circe Rounded"/>
              </a:rPr>
              <a:t>Способы подачи заявления</a:t>
            </a:r>
          </a:p>
        </p:txBody>
      </p:sp>
      <p:pic>
        <p:nvPicPr>
          <p:cNvPr id="53" name="Объект 6"/>
          <p:cNvPicPr/>
          <p:nvPr/>
        </p:nvPicPr>
        <p:blipFill>
          <a:blip r:embed="rId2"/>
          <a:stretch/>
        </p:blipFill>
        <p:spPr bwMode="auto">
          <a:xfrm>
            <a:off x="11280600" y="6315120"/>
            <a:ext cx="324000" cy="325439"/>
          </a:xfrm>
          <a:prstGeom prst="rect">
            <a:avLst/>
          </a:prstGeom>
          <a:ln w="0">
            <a:noFill/>
          </a:ln>
        </p:spPr>
      </p:pic>
      <p:grpSp>
        <p:nvGrpSpPr>
          <p:cNvPr id="54" name="Группа 16"/>
          <p:cNvGrpSpPr/>
          <p:nvPr/>
        </p:nvGrpSpPr>
        <p:grpSpPr bwMode="auto">
          <a:xfrm>
            <a:off x="538200" y="576360"/>
            <a:ext cx="11102760" cy="620640"/>
            <a:chOff x="538200" y="576360"/>
            <a:chExt cx="11102760" cy="620640"/>
          </a:xfrm>
        </p:grpSpPr>
        <p:pic>
          <p:nvPicPr>
            <p:cNvPr id="55" name="Рисунок 10"/>
            <p:cNvPicPr/>
            <p:nvPr/>
          </p:nvPicPr>
          <p:blipFill>
            <a:blip r:embed="rId3"/>
            <a:stretch/>
          </p:blipFill>
          <p:spPr bwMode="auto">
            <a:xfrm>
              <a:off x="610200" y="576360"/>
              <a:ext cx="373680" cy="331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6" name="Прямая соединительная линия 12"/>
            <p:cNvSpPr/>
            <p:nvPr/>
          </p:nvSpPr>
          <p:spPr bwMode="auto">
            <a:xfrm>
              <a:off x="538200" y="1197000"/>
              <a:ext cx="11102760" cy="0"/>
            </a:xfrm>
            <a:prstGeom prst="line">
              <a:avLst/>
            </a:prstGeom>
            <a:ln w="19080">
              <a:solidFill>
                <a:srgbClr val="BFBFB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46800" rIns="90000" bIns="-46800" anchor="t">
              <a:noAutofit/>
            </a:bodyPr>
            <a:lstStyle/>
            <a:p>
              <a:pPr>
                <a:defRPr/>
              </a:pP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</p:grpSp>
      <p:sp>
        <p:nvSpPr>
          <p:cNvPr id="57" name="Прямая соединительная линия 14"/>
          <p:cNvSpPr/>
          <p:nvPr/>
        </p:nvSpPr>
        <p:spPr bwMode="auto">
          <a:xfrm>
            <a:off x="538200" y="6165720"/>
            <a:ext cx="11102760" cy="0"/>
          </a:xfrm>
          <a:prstGeom prst="line">
            <a:avLst/>
          </a:prstGeom>
          <a:ln w="19080">
            <a:solidFill>
              <a:srgbClr val="BFBFB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6800" rIns="90000" bIns="-46800" anchor="t">
            <a:noAutofit/>
          </a:bodyPr>
          <a:lstStyle/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58" name="Прямоугольник 1"/>
          <p:cNvSpPr/>
          <p:nvPr/>
        </p:nvSpPr>
        <p:spPr bwMode="auto">
          <a:xfrm>
            <a:off x="4151160" y="1700280"/>
            <a:ext cx="7201080" cy="2898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1. </a:t>
            </a:r>
            <a:r>
              <a:rPr lang="en-US" sz="36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В электронном виде через единый портал государственных </a:t>
            </a:r>
            <a:r>
              <a:rPr sz="3600"/>
              <a:t/>
            </a:r>
            <a:br>
              <a:rPr sz="3600"/>
            </a:br>
            <a:r>
              <a:rPr lang="en-US" sz="36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и муниципальных услуг</a:t>
            </a:r>
            <a:r>
              <a:rPr sz="3600"/>
              <a:t/>
            </a:r>
            <a:br>
              <a:rPr sz="3600"/>
            </a:br>
            <a:r>
              <a:rPr lang="ru-RU" sz="3600" b="0" u="sng" strike="noStrike" spc="-1">
                <a:solidFill>
                  <a:srgbClr val="4DC2EC"/>
                </a:solidFill>
                <a:latin typeface="Circe Rounded"/>
                <a:ea typeface="Calibri"/>
              </a:rPr>
              <a:t>https://</a:t>
            </a:r>
            <a:r>
              <a:rPr lang="en-US" sz="3600" b="0" u="sng" strike="noStrike" spc="-1">
                <a:solidFill>
                  <a:srgbClr val="4DC2EC"/>
                </a:solidFill>
                <a:latin typeface="Circe Rounded"/>
                <a:ea typeface="Calibri"/>
              </a:rPr>
              <a:t>gos</a:t>
            </a:r>
            <a:r>
              <a:rPr lang="ru-RU" sz="3600" b="0" u="sng" strike="noStrike" spc="-1">
                <a:solidFill>
                  <a:srgbClr val="4DC2EC"/>
                </a:solidFill>
                <a:latin typeface="Circe Rounded"/>
                <a:ea typeface="Calibri"/>
              </a:rPr>
              <a:t>uslugi. ru/</a:t>
            </a:r>
            <a:endParaRPr lang="en-US" sz="36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59" name="Прямоугольник 2"/>
          <p:cNvSpPr/>
          <p:nvPr/>
        </p:nvSpPr>
        <p:spPr bwMode="auto">
          <a:xfrm>
            <a:off x="623879" y="5013360"/>
            <a:ext cx="5327640" cy="1252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2. </a:t>
            </a:r>
            <a:r>
              <a:rPr lang="en-US" sz="24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Через операторов почтовой связи с вложением копий документов</a:t>
            </a:r>
            <a:endParaRPr lang="en-US" sz="24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60" name="Прямоугольник 3"/>
          <p:cNvSpPr/>
          <p:nvPr/>
        </p:nvSpPr>
        <p:spPr bwMode="auto">
          <a:xfrm>
            <a:off x="6527880" y="5013360"/>
            <a:ext cx="4897440" cy="1617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3. </a:t>
            </a:r>
            <a:r>
              <a:rPr lang="en-US" sz="24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Личное обращение Заявителя </a:t>
            </a:r>
            <a:r>
              <a:rPr sz="2400"/>
              <a:t/>
            </a:r>
            <a:br>
              <a:rPr sz="2400"/>
            </a:br>
            <a:r>
              <a:rPr lang="en-US" sz="24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в образовательную организацию</a:t>
            </a:r>
            <a:endParaRPr lang="en-US" sz="2400" b="0" strike="noStrike" spc="-1">
              <a:solidFill>
                <a:srgbClr val="000000"/>
              </a:solidFill>
              <a:latin typeface="Circe Rounded"/>
            </a:endParaRPr>
          </a:p>
        </p:txBody>
      </p:sp>
      <p:pic>
        <p:nvPicPr>
          <p:cNvPr id="61" name="Picture 13" descr="https://www.tambov.gov.ru/assets/images/press/obsch2/0321959bf3bfea0c48d0ab584fdbfe15.png"/>
          <p:cNvPicPr/>
          <p:nvPr/>
        </p:nvPicPr>
        <p:blipFill>
          <a:blip r:embed="rId4"/>
          <a:stretch/>
        </p:blipFill>
        <p:spPr bwMode="auto">
          <a:xfrm>
            <a:off x="695160" y="1413000"/>
            <a:ext cx="2824200" cy="2976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 bwMode="auto">
          <a:xfrm>
            <a:off x="1131480" y="259920"/>
            <a:ext cx="10310760" cy="80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200" b="0" strike="noStrike" spc="-1">
                <a:solidFill>
                  <a:srgbClr val="000000"/>
                </a:solidFill>
                <a:latin typeface="Circe Rounded"/>
              </a:rPr>
              <a:t>Подача документов посредством </a:t>
            </a:r>
            <a:r>
              <a:rPr lang="en-US" sz="32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един</a:t>
            </a:r>
            <a:r>
              <a:rPr lang="ru-RU" sz="32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ого</a:t>
            </a:r>
            <a:r>
              <a:rPr lang="en-US" sz="32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 портал</a:t>
            </a:r>
            <a:r>
              <a:rPr lang="ru-RU" sz="32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а</a:t>
            </a:r>
            <a:r>
              <a:rPr lang="en-US" sz="32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 государственных и муниципальных услуг</a:t>
            </a:r>
            <a:r>
              <a:rPr lang="ru-RU" sz="32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 (ЕПГУ)</a:t>
            </a: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pic>
        <p:nvPicPr>
          <p:cNvPr id="63" name="Объект 6"/>
          <p:cNvPicPr/>
          <p:nvPr/>
        </p:nvPicPr>
        <p:blipFill>
          <a:blip r:embed="rId2"/>
          <a:stretch/>
        </p:blipFill>
        <p:spPr bwMode="auto">
          <a:xfrm>
            <a:off x="11280600" y="6315120"/>
            <a:ext cx="324000" cy="325439"/>
          </a:xfrm>
          <a:prstGeom prst="rect">
            <a:avLst/>
          </a:prstGeom>
          <a:ln w="0">
            <a:noFill/>
          </a:ln>
        </p:spPr>
      </p:pic>
      <p:grpSp>
        <p:nvGrpSpPr>
          <p:cNvPr id="64" name="Группа 16"/>
          <p:cNvGrpSpPr/>
          <p:nvPr/>
        </p:nvGrpSpPr>
        <p:grpSpPr bwMode="auto">
          <a:xfrm>
            <a:off x="538200" y="576360"/>
            <a:ext cx="11102760" cy="620640"/>
            <a:chOff x="538200" y="576360"/>
            <a:chExt cx="11102760" cy="620640"/>
          </a:xfrm>
        </p:grpSpPr>
        <p:pic>
          <p:nvPicPr>
            <p:cNvPr id="65" name="Рисунок 10"/>
            <p:cNvPicPr/>
            <p:nvPr/>
          </p:nvPicPr>
          <p:blipFill>
            <a:blip r:embed="rId3"/>
            <a:stretch/>
          </p:blipFill>
          <p:spPr bwMode="auto">
            <a:xfrm>
              <a:off x="610200" y="576360"/>
              <a:ext cx="373680" cy="331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6" name="Прямая соединительная линия 12"/>
            <p:cNvSpPr/>
            <p:nvPr/>
          </p:nvSpPr>
          <p:spPr bwMode="auto">
            <a:xfrm>
              <a:off x="538200" y="1197000"/>
              <a:ext cx="11102760" cy="0"/>
            </a:xfrm>
            <a:prstGeom prst="line">
              <a:avLst/>
            </a:prstGeom>
            <a:ln w="19080">
              <a:solidFill>
                <a:srgbClr val="BFBFB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46800" rIns="90000" bIns="-46800" anchor="t">
              <a:noAutofit/>
            </a:bodyPr>
            <a:lstStyle/>
            <a:p>
              <a:pPr>
                <a:defRPr/>
              </a:pP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</p:grpSp>
      <p:sp>
        <p:nvSpPr>
          <p:cNvPr id="67" name="Прямая соединительная линия 14"/>
          <p:cNvSpPr/>
          <p:nvPr/>
        </p:nvSpPr>
        <p:spPr bwMode="auto">
          <a:xfrm>
            <a:off x="538200" y="6165720"/>
            <a:ext cx="11102760" cy="0"/>
          </a:xfrm>
          <a:prstGeom prst="line">
            <a:avLst/>
          </a:prstGeom>
          <a:ln w="19080">
            <a:solidFill>
              <a:srgbClr val="BFBFB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6800" rIns="90000" bIns="-46800" anchor="t">
            <a:noAutofit/>
          </a:bodyPr>
          <a:lstStyle/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68" name="Прямоугольник 8"/>
          <p:cNvSpPr/>
          <p:nvPr/>
        </p:nvSpPr>
        <p:spPr bwMode="auto">
          <a:xfrm>
            <a:off x="1200240" y="1268280"/>
            <a:ext cx="10347120" cy="764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!!!</a:t>
            </a:r>
            <a:r>
              <a:rPr lang="ru-RU" sz="20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Подать заявление можно только с использованием подтвержденной учетной записи</a:t>
            </a:r>
            <a:endParaRPr lang="en-US" sz="20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69" name="Прямоугольник 2"/>
          <p:cNvSpPr/>
          <p:nvPr/>
        </p:nvSpPr>
        <p:spPr bwMode="auto">
          <a:xfrm>
            <a:off x="1631880" y="2147760"/>
            <a:ext cx="9915480" cy="64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Отслеживать статус и информацию о рассмотрении заявления можно в личном кабинете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70" name="Прямоугольник 3"/>
          <p:cNvSpPr/>
          <p:nvPr/>
        </p:nvSpPr>
        <p:spPr bwMode="auto">
          <a:xfrm>
            <a:off x="1631880" y="2755800"/>
            <a:ext cx="9987120" cy="120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При подаче документов может потребоваться  предоставление оригиналов документов, </a:t>
            </a: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подтверждающих внеочередное, первоочередное и преимущественное право на обучение, 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или документов, подтверждение которых в электронном виде невозможно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71" name="Нашивка 4"/>
          <p:cNvSpPr/>
          <p:nvPr/>
        </p:nvSpPr>
        <p:spPr bwMode="auto">
          <a:xfrm>
            <a:off x="1271520" y="2206800"/>
            <a:ext cx="360360" cy="288720"/>
          </a:xfrm>
          <a:custGeom>
            <a:avLst/>
            <a:gdLst>
              <a:gd name="textAreaLeft" fmla="*/ 0 w 360360"/>
              <a:gd name="textAreaRight" fmla="*/ 360720 w 360360"/>
              <a:gd name="textAreaTop" fmla="*/ 0 h 288720"/>
              <a:gd name="textAreaBottom" fmla="*/ 289080 h 288720"/>
            </a:gdLst>
            <a:ahLst/>
            <a:cxnLst/>
            <a:rect l="textAreaLeft" t="textAreaTop" r="textAreaRight" b="textAreaBottom"/>
            <a:pathLst>
              <a:path w="21600" h="21600" extrusionOk="0">
                <a:moveTo>
                  <a:pt x="0" y="0"/>
                </a:moveTo>
                <a:lnTo>
                  <a:pt x="12941" y="0"/>
                </a:lnTo>
                <a:lnTo>
                  <a:pt x="21600" y="10800"/>
                </a:lnTo>
                <a:lnTo>
                  <a:pt x="12941" y="21600"/>
                </a:lnTo>
                <a:lnTo>
                  <a:pt x="0" y="21600"/>
                </a:lnTo>
                <a:lnTo>
                  <a:pt x="8659" y="10800"/>
                </a:lnTo>
                <a:close/>
              </a:path>
            </a:pathLst>
          </a:custGeom>
          <a:solidFill>
            <a:srgbClr val="4DC2E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72" name="Прямоугольник 5"/>
          <p:cNvSpPr/>
          <p:nvPr/>
        </p:nvSpPr>
        <p:spPr bwMode="auto">
          <a:xfrm>
            <a:off x="1631880" y="3890880"/>
            <a:ext cx="9288360" cy="65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С </a:t>
            </a:r>
            <a:r>
              <a:rPr lang="ru-RU" sz="1800" b="0" strike="noStrike" spc="-1">
                <a:solidFill>
                  <a:srgbClr val="4DC2EC"/>
                </a:solidFill>
                <a:latin typeface="Circe Rounded"/>
                <a:ea typeface="Calibri"/>
              </a:rPr>
              <a:t>18 марта </a:t>
            </a:r>
            <a:r>
              <a:rPr lang="ru-RU" sz="18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можно заполнить черновик заявления.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Кнопка «Отправить» станет активной 1 апреля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73" name="Прямоугольник 16"/>
          <p:cNvSpPr/>
          <p:nvPr/>
        </p:nvSpPr>
        <p:spPr bwMode="auto">
          <a:xfrm>
            <a:off x="1631880" y="4849920"/>
            <a:ext cx="9649439" cy="100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0" strike="noStrike" spc="-1">
                <a:solidFill>
                  <a:srgbClr val="7F7F7F"/>
                </a:solidFill>
                <a:latin typeface="Circe Rounded"/>
              </a:rPr>
              <a:t>Информация о зачислении или отказе в зачислении будет направлена:</a:t>
            </a:r>
            <a:endParaRPr lang="en-US" sz="20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0" u="sng" strike="noStrike" spc="-1">
                <a:solidFill>
                  <a:srgbClr val="7F7F7F"/>
                </a:solidFill>
                <a:latin typeface="Circe Rounded"/>
              </a:rPr>
              <a:t>после 30 июня</a:t>
            </a:r>
            <a:r>
              <a:rPr lang="ru-RU" sz="2000" b="0" strike="noStrike" spc="-1">
                <a:solidFill>
                  <a:srgbClr val="7F7F7F"/>
                </a:solidFill>
                <a:latin typeface="Circe Rounded"/>
              </a:rPr>
              <a:t> для заявлений, поданных до 30 июня, </a:t>
            </a:r>
            <a:endParaRPr lang="en-US" sz="20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0" strike="noStrike" spc="-1">
                <a:solidFill>
                  <a:srgbClr val="7F7F7F"/>
                </a:solidFill>
                <a:latin typeface="Circe Rounded"/>
              </a:rPr>
              <a:t>в течение 3 рабочих дней в период с 06 июля по 05 сентября.</a:t>
            </a:r>
            <a:endParaRPr lang="en-US" sz="20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74" name="Нашивка 4"/>
          <p:cNvSpPr/>
          <p:nvPr/>
        </p:nvSpPr>
        <p:spPr bwMode="auto">
          <a:xfrm>
            <a:off x="1271520" y="3051000"/>
            <a:ext cx="360360" cy="289080"/>
          </a:xfrm>
          <a:custGeom>
            <a:avLst/>
            <a:gdLst>
              <a:gd name="textAreaLeft" fmla="*/ 0 w 360360"/>
              <a:gd name="textAreaRight" fmla="*/ 360720 w 360360"/>
              <a:gd name="textAreaTop" fmla="*/ 0 h 289080"/>
              <a:gd name="textAreaBottom" fmla="*/ 289080 h 289080"/>
            </a:gdLst>
            <a:ahLst/>
            <a:cxnLst/>
            <a:rect l="textAreaLeft" t="textAreaTop" r="textAreaRight" b="textAreaBottom"/>
            <a:pathLst>
              <a:path w="21600" h="21600" extrusionOk="0">
                <a:moveTo>
                  <a:pt x="0" y="0"/>
                </a:moveTo>
                <a:lnTo>
                  <a:pt x="12941" y="0"/>
                </a:lnTo>
                <a:lnTo>
                  <a:pt x="21600" y="10800"/>
                </a:lnTo>
                <a:lnTo>
                  <a:pt x="12941" y="21600"/>
                </a:lnTo>
                <a:lnTo>
                  <a:pt x="0" y="21600"/>
                </a:lnTo>
                <a:lnTo>
                  <a:pt x="8659" y="10800"/>
                </a:lnTo>
                <a:close/>
              </a:path>
            </a:pathLst>
          </a:custGeom>
          <a:solidFill>
            <a:srgbClr val="4DC2E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75" name="Нашивка 4"/>
          <p:cNvSpPr/>
          <p:nvPr/>
        </p:nvSpPr>
        <p:spPr bwMode="auto">
          <a:xfrm>
            <a:off x="1271520" y="4059360"/>
            <a:ext cx="360360" cy="287280"/>
          </a:xfrm>
          <a:custGeom>
            <a:avLst/>
            <a:gdLst>
              <a:gd name="textAreaLeft" fmla="*/ 0 w 360360"/>
              <a:gd name="textAreaRight" fmla="*/ 360720 w 360360"/>
              <a:gd name="textAreaTop" fmla="*/ 0 h 287280"/>
              <a:gd name="textAreaBottom" fmla="*/ 287640 h 287280"/>
            </a:gdLst>
            <a:ahLst/>
            <a:cxnLst/>
            <a:rect l="textAreaLeft" t="textAreaTop" r="textAreaRight" b="textAreaBottom"/>
            <a:pathLst>
              <a:path w="21600" h="21600" extrusionOk="0">
                <a:moveTo>
                  <a:pt x="0" y="0"/>
                </a:moveTo>
                <a:lnTo>
                  <a:pt x="12989" y="0"/>
                </a:lnTo>
                <a:lnTo>
                  <a:pt x="21600" y="10800"/>
                </a:lnTo>
                <a:lnTo>
                  <a:pt x="12989" y="21600"/>
                </a:lnTo>
                <a:lnTo>
                  <a:pt x="0" y="21600"/>
                </a:lnTo>
                <a:lnTo>
                  <a:pt x="8611" y="10800"/>
                </a:lnTo>
                <a:close/>
              </a:path>
            </a:pathLst>
          </a:custGeom>
          <a:solidFill>
            <a:srgbClr val="4DC2E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71754" y="274639"/>
            <a:ext cx="10312155" cy="809625"/>
          </a:xfrm>
        </p:spPr>
        <p:txBody>
          <a:bodyPr/>
          <a:lstStyle/>
          <a:p>
            <a:pPr algn="l" eaLnBrk="1" hangingPunct="1"/>
            <a:r>
              <a:rPr lang="ru-RU" altLang="ru-RU" sz="3600" dirty="0" smtClean="0"/>
              <a:t>Л</a:t>
            </a:r>
            <a:r>
              <a:rPr lang="en-US" altLang="ru-RU" sz="3600" dirty="0" err="1" smtClean="0"/>
              <a:t>ьготные</a:t>
            </a:r>
            <a:r>
              <a:rPr lang="en-US" altLang="ru-RU" sz="3600" dirty="0" smtClean="0"/>
              <a:t> </a:t>
            </a:r>
            <a:r>
              <a:rPr lang="en-US" altLang="ru-RU" sz="3600" dirty="0" err="1" smtClean="0"/>
              <a:t>категории</a:t>
            </a:r>
            <a:endParaRPr lang="ru-RU" altLang="ru-RU" sz="3600" dirty="0" smtClean="0"/>
          </a:p>
        </p:txBody>
      </p:sp>
      <p:pic>
        <p:nvPicPr>
          <p:cNvPr id="5123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82244" y="6315075"/>
            <a:ext cx="323892" cy="325438"/>
          </a:xfrm>
        </p:spPr>
      </p:pic>
      <p:grpSp>
        <p:nvGrpSpPr>
          <p:cNvPr id="5124" name="Группа 16"/>
          <p:cNvGrpSpPr>
            <a:grpSpLocks/>
          </p:cNvGrpSpPr>
          <p:nvPr/>
        </p:nvGrpSpPr>
        <p:grpSpPr bwMode="auto">
          <a:xfrm>
            <a:off x="538234" y="576263"/>
            <a:ext cx="11104421" cy="620712"/>
            <a:chOff x="537592" y="576246"/>
            <a:chExt cx="11103024" cy="620506"/>
          </a:xfrm>
        </p:grpSpPr>
        <p:pic>
          <p:nvPicPr>
            <p:cNvPr id="5129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576246"/>
              <a:ext cx="373832" cy="331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Прямая соединительная линия 12">
              <a:extLst/>
            </p:cNvPr>
            <p:cNvCxnSpPr>
              <a:cxnSpLocks/>
            </p:cNvCxnSpPr>
            <p:nvPr/>
          </p:nvCxnSpPr>
          <p:spPr>
            <a:xfrm>
              <a:off x="537592" y="1196752"/>
              <a:ext cx="11103024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Прямая соединительная линия 14">
            <a:extLst/>
          </p:cNvPr>
          <p:cNvCxnSpPr>
            <a:cxnSpLocks/>
          </p:cNvCxnSpPr>
          <p:nvPr/>
        </p:nvCxnSpPr>
        <p:spPr>
          <a:xfrm>
            <a:off x="538234" y="6178550"/>
            <a:ext cx="1110442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object 20"/>
          <p:cNvSpPr txBox="1">
            <a:spLocks noChangeArrowheads="1"/>
          </p:cNvSpPr>
          <p:nvPr/>
        </p:nvSpPr>
        <p:spPr bwMode="auto">
          <a:xfrm>
            <a:off x="551456" y="1196752"/>
            <a:ext cx="11162694" cy="420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3335" rIns="0" bIns="0">
            <a:spAutoFit/>
          </a:bodyPr>
          <a:lstStyle>
            <a:lvl1pPr marL="50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irce Rounded" panose="020F0502020203020203" pitchFamily="34" charset="-5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irce Rounded" panose="020F0502020203020203" pitchFamily="34" charset="-5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irce Rounded" panose="020F0502020203020203" pitchFamily="34" charset="-5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irce Rounded" panose="020F0502020203020203" pitchFamily="34" charset="-5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irce Rounded" panose="020F0502020203020203" pitchFamily="34" charset="-5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irce Rounded" panose="020F0502020203020203" pitchFamily="34" charset="-5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irce Rounded" panose="020F0502020203020203" pitchFamily="34" charset="-5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irce Rounded" panose="020F0502020203020203" pitchFamily="34" charset="-5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irce Rounded" panose="020F0502020203020203" pitchFamily="34" charset="-52"/>
              </a:defRPr>
            </a:lvl9pPr>
          </a:lstStyle>
          <a:p>
            <a:pPr eaLnBrk="1" hangingPunct="1">
              <a:spcBef>
                <a:spcPts val="100"/>
              </a:spcBef>
              <a:buFontTx/>
              <a:buNone/>
            </a:pPr>
            <a:r>
              <a:rPr lang="en-US" altLang="ru-RU" sz="1800" b="1" dirty="0">
                <a:solidFill>
                  <a:schemeClr val="tx2"/>
                </a:solidFill>
                <a:cs typeface="Calibri" panose="020F0502020204030204" pitchFamily="34" charset="0"/>
              </a:rPr>
              <a:t>Преимущественное </a:t>
            </a:r>
            <a:r>
              <a:rPr lang="en-US" altLang="ru-RU" sz="1800" b="1" dirty="0" err="1">
                <a:solidFill>
                  <a:schemeClr val="tx2"/>
                </a:solidFill>
                <a:cs typeface="Calibri" panose="020F0502020204030204" pitchFamily="34" charset="0"/>
              </a:rPr>
              <a:t>право</a:t>
            </a:r>
            <a:endParaRPr lang="en-US" altLang="ru-RU" sz="1800" b="1" dirty="0">
              <a:solidFill>
                <a:schemeClr val="tx2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ts val="100"/>
              </a:spcBef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cs typeface="Calibri" panose="020F0502020204030204" pitchFamily="34" charset="0"/>
              </a:rPr>
              <a:t>братья и (или) сёстры (полнородные и </a:t>
            </a:r>
            <a:r>
              <a:rPr lang="ru-RU" altLang="ru-RU" sz="1600" dirty="0" err="1" smtClean="0">
                <a:solidFill>
                  <a:srgbClr val="000000"/>
                </a:solidFill>
                <a:cs typeface="Calibri" panose="020F0502020204030204" pitchFamily="34" charset="0"/>
              </a:rPr>
              <a:t>неполнородные</a:t>
            </a:r>
            <a:r>
              <a:rPr lang="ru-RU" altLang="ru-RU" sz="1600" dirty="0" smtClean="0">
                <a:solidFill>
                  <a:srgbClr val="000000"/>
                </a:solidFill>
                <a:cs typeface="Calibri" panose="020F0502020204030204" pitchFamily="34" charset="0"/>
              </a:rPr>
              <a:t>, усыновленные (удочеренные), либо в случаях, предусмотренных законами субъектов РФ, устроенные в патронатную семью, дети, опекунами (попечителями) которых являются родители (законные представители) этого ребенка, или дети, родителями (законными представителями) которых являются опекуны (попечители) этого ребенка, обучающихся в образовательной организации</a:t>
            </a:r>
            <a:r>
              <a:rPr lang="ru-RU" altLang="ru-RU" sz="1800" dirty="0" smtClean="0">
                <a:solidFill>
                  <a:srgbClr val="000000"/>
                </a:solidFill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ts val="100"/>
              </a:spcBef>
              <a:buFontTx/>
              <a:buNone/>
            </a:pPr>
            <a:endParaRPr lang="en-US" altLang="ru-RU" sz="8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ts val="100"/>
              </a:spcBef>
              <a:buNone/>
            </a:pPr>
            <a:r>
              <a:rPr lang="en-US" altLang="ru-RU" sz="1800" b="1" dirty="0" err="1">
                <a:solidFill>
                  <a:srgbClr val="4DC2EC"/>
                </a:solidFill>
                <a:cs typeface="Calibri" panose="020F0502020204030204" pitchFamily="34" charset="0"/>
              </a:rPr>
              <a:t>Внеочередное</a:t>
            </a:r>
            <a:r>
              <a:rPr lang="en-US" altLang="ru-RU" sz="1800" b="1" dirty="0">
                <a:solidFill>
                  <a:srgbClr val="4DC2EC"/>
                </a:solidFill>
                <a:cs typeface="Calibri" panose="020F0502020204030204" pitchFamily="34" charset="0"/>
              </a:rPr>
              <a:t> </a:t>
            </a:r>
            <a:r>
              <a:rPr lang="en-US" altLang="ru-RU" sz="1800" b="1" dirty="0" err="1" smtClean="0">
                <a:solidFill>
                  <a:srgbClr val="4DC2EC"/>
                </a:solidFill>
                <a:cs typeface="Calibri" panose="020F0502020204030204" pitchFamily="34" charset="0"/>
              </a:rPr>
              <a:t>право</a:t>
            </a:r>
            <a:r>
              <a:rPr lang="ru-RU" altLang="ru-RU" sz="1800" b="1" dirty="0" smtClean="0">
                <a:solidFill>
                  <a:srgbClr val="4DC2EC"/>
                </a:solidFill>
                <a:cs typeface="Calibri" panose="020F0502020204030204" pitchFamily="34" charset="0"/>
              </a:rPr>
              <a:t> </a:t>
            </a:r>
            <a:r>
              <a:rPr lang="en-US" altLang="ru-RU" sz="1800" dirty="0" smtClean="0">
                <a:solidFill>
                  <a:srgbClr val="000000"/>
                </a:solidFill>
                <a:cs typeface="Calibri" panose="020F0502020204030204" pitchFamily="34" charset="0"/>
              </a:rPr>
              <a:t>(</a:t>
            </a:r>
            <a:r>
              <a:rPr lang="en-US" altLang="ru-RU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только</a:t>
            </a:r>
            <a:r>
              <a:rPr lang="en-US" altLang="ru-RU" sz="1800" dirty="0">
                <a:solidFill>
                  <a:srgbClr val="000000"/>
                </a:solidFill>
                <a:cs typeface="Calibri" panose="020F0502020204030204" pitchFamily="34" charset="0"/>
              </a:rPr>
              <a:t> для </a:t>
            </a:r>
            <a:r>
              <a:rPr lang="en-US" altLang="ru-RU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школ</a:t>
            </a:r>
            <a:r>
              <a:rPr lang="en-US" altLang="ru-RU" sz="1800" dirty="0">
                <a:solidFill>
                  <a:srgbClr val="000000"/>
                </a:solidFill>
                <a:cs typeface="Calibri" panose="020F0502020204030204" pitchFamily="34" charset="0"/>
              </a:rPr>
              <a:t> с </a:t>
            </a:r>
            <a:r>
              <a:rPr lang="en-US" altLang="ru-RU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интернатами</a:t>
            </a:r>
            <a:r>
              <a:rPr lang="en-US" altLang="ru-RU" sz="1800" dirty="0">
                <a:solidFill>
                  <a:srgbClr val="000000"/>
                </a:solidFill>
                <a:cs typeface="Calibri" panose="020F0502020204030204" pitchFamily="34" charset="0"/>
              </a:rPr>
              <a:t>)</a:t>
            </a:r>
            <a:endParaRPr lang="ru-RU" altLang="ru-RU" sz="18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ts val="100"/>
              </a:spcBef>
              <a:buNone/>
            </a:pPr>
            <a:r>
              <a:rPr lang="ru-RU" altLang="ru-RU" sz="1600" smtClean="0">
                <a:solidFill>
                  <a:srgbClr val="000000"/>
                </a:solidFill>
                <a:cs typeface="Calibri" panose="020F0502020204030204" pitchFamily="34" charset="0"/>
              </a:rPr>
              <a:t>Д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ети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прокуроров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,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дети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 smtClean="0">
                <a:solidFill>
                  <a:srgbClr val="000000"/>
                </a:solidFill>
                <a:cs typeface="Calibri" panose="020F0502020204030204" pitchFamily="34" charset="0"/>
              </a:rPr>
              <a:t>сотрудников</a:t>
            </a:r>
            <a:r>
              <a:rPr lang="en-US" altLang="ru-RU" sz="1600" dirty="0" smtClean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следственного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комитета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,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дети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судей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smtClean="0">
                <a:solidFill>
                  <a:srgbClr val="000000"/>
                </a:solidFill>
                <a:cs typeface="Calibri" panose="020F0502020204030204" pitchFamily="34" charset="0"/>
              </a:rPr>
              <a:t/>
            </a:r>
            <a:br>
              <a:rPr lang="en-US" altLang="ru-RU" sz="1600" dirty="0" smtClean="0">
                <a:solidFill>
                  <a:srgbClr val="000000"/>
                </a:solidFill>
                <a:cs typeface="Calibri" panose="020F0502020204030204" pitchFamily="34" charset="0"/>
              </a:rPr>
            </a:br>
            <a:endParaRPr lang="ru-RU" altLang="ru-RU" sz="8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ts val="100"/>
              </a:spcBef>
              <a:buFontTx/>
              <a:buNone/>
            </a:pPr>
            <a:r>
              <a:rPr lang="ru-RU" altLang="ru-RU" sz="1800" b="1" dirty="0" smtClean="0">
                <a:solidFill>
                  <a:srgbClr val="4DC2EC"/>
                </a:solidFill>
                <a:cs typeface="Calibri" panose="020F0502020204030204" pitchFamily="34" charset="0"/>
              </a:rPr>
              <a:t>*</a:t>
            </a:r>
            <a:r>
              <a:rPr lang="en-US" altLang="ru-RU" sz="1800" b="1" dirty="0" err="1" smtClean="0">
                <a:solidFill>
                  <a:srgbClr val="4DC2EC"/>
                </a:solidFill>
                <a:cs typeface="Calibri" panose="020F0502020204030204" pitchFamily="34" charset="0"/>
              </a:rPr>
              <a:t>Внеочередное</a:t>
            </a:r>
            <a:r>
              <a:rPr lang="en-US" altLang="ru-RU" sz="1800" b="1" dirty="0" smtClean="0">
                <a:solidFill>
                  <a:srgbClr val="4DC2EC"/>
                </a:solidFill>
                <a:cs typeface="Calibri" panose="020F0502020204030204" pitchFamily="34" charset="0"/>
              </a:rPr>
              <a:t> </a:t>
            </a:r>
            <a:r>
              <a:rPr lang="en-US" altLang="ru-RU" sz="1800" b="1" dirty="0" err="1">
                <a:solidFill>
                  <a:srgbClr val="4DC2EC"/>
                </a:solidFill>
                <a:cs typeface="Calibri" panose="020F0502020204030204" pitchFamily="34" charset="0"/>
              </a:rPr>
              <a:t>право</a:t>
            </a:r>
            <a:endParaRPr lang="en-US" altLang="ru-RU" sz="1800" b="1" dirty="0">
              <a:solidFill>
                <a:srgbClr val="4DC2EC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ts val="100"/>
              </a:spcBef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Дети погибших военнослужащих и </a:t>
            </a:r>
            <a:r>
              <a:rPr lang="ru-RU" altLang="ru-RU" sz="1600" dirty="0" smtClean="0">
                <a:solidFill>
                  <a:srgbClr val="000000"/>
                </a:solidFill>
                <a:cs typeface="Calibri" panose="020F0502020204030204" pitchFamily="34" charset="0"/>
              </a:rPr>
              <a:t>дети </a:t>
            </a:r>
            <a:r>
              <a:rPr lang="ru-RU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погибших граждан, пребывавших в добровольческих формированиях, дети погибших сотрудников войск национальной гвардии Российской Федерации  по месту жительства их </a:t>
            </a:r>
            <a:r>
              <a:rPr lang="ru-RU" altLang="ru-RU" sz="1600" dirty="0" smtClean="0">
                <a:solidFill>
                  <a:srgbClr val="000000"/>
                </a:solidFill>
                <a:cs typeface="Calibri" panose="020F0502020204030204" pitchFamily="34" charset="0"/>
              </a:rPr>
              <a:t>семей</a:t>
            </a:r>
            <a:endParaRPr lang="en-US" altLang="ru-RU" sz="800" b="1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ts val="100"/>
              </a:spcBef>
              <a:buFontTx/>
              <a:buNone/>
            </a:pPr>
            <a:r>
              <a:rPr lang="en-US" altLang="ru-RU" sz="1800" b="1" dirty="0" err="1">
                <a:solidFill>
                  <a:srgbClr val="4DC2EC"/>
                </a:solidFill>
                <a:cs typeface="Calibri" panose="020F0502020204030204" pitchFamily="34" charset="0"/>
              </a:rPr>
              <a:t>Первоочередное</a:t>
            </a:r>
            <a:r>
              <a:rPr lang="en-US" altLang="ru-RU" sz="1800" b="1" dirty="0">
                <a:solidFill>
                  <a:srgbClr val="4DC2EC"/>
                </a:solidFill>
                <a:cs typeface="Calibri" panose="020F0502020204030204" pitchFamily="34" charset="0"/>
              </a:rPr>
              <a:t> </a:t>
            </a:r>
            <a:r>
              <a:rPr lang="en-US" altLang="ru-RU" sz="1800" b="1" dirty="0" err="1">
                <a:solidFill>
                  <a:srgbClr val="4DC2EC"/>
                </a:solidFill>
                <a:cs typeface="Calibri" panose="020F0502020204030204" pitchFamily="34" charset="0"/>
              </a:rPr>
              <a:t>право</a:t>
            </a:r>
            <a:endParaRPr lang="en-US" altLang="ru-RU" sz="1800" b="1" dirty="0">
              <a:solidFill>
                <a:srgbClr val="4DC2EC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ts val="100"/>
              </a:spcBef>
              <a:buFontTx/>
              <a:buNone/>
            </a:pP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Дети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сотрудников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,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имеющих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специальные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звания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и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проходящих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службу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в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учреждениях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ru-RU" altLang="ru-RU" sz="1600" dirty="0" smtClean="0">
                <a:solidFill>
                  <a:srgbClr val="000000"/>
                </a:solidFill>
                <a:cs typeface="Calibri" panose="020F0502020204030204" pitchFamily="34" charset="0"/>
              </a:rPr>
              <a:t/>
            </a:r>
            <a:br>
              <a:rPr lang="ru-RU" altLang="ru-RU" sz="1600" dirty="0" smtClean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en-US" altLang="ru-RU" sz="1600" dirty="0" smtClean="0">
                <a:solidFill>
                  <a:srgbClr val="000000"/>
                </a:solidFill>
                <a:cs typeface="Calibri" panose="020F0502020204030204" pitchFamily="34" charset="0"/>
              </a:rPr>
              <a:t>и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органах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уголовно-исполнительной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системы,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органах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принудительного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исполнения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Российской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Федерации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,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федеральной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противопожарной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службе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Государственной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противопожарной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службы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и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таможенных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органах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Российской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Федерации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,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дети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сотрудников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полиции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,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дети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военнослужащих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по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месту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жительства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cs typeface="Calibri" panose="020F0502020204030204" pitchFamily="34" charset="0"/>
              </a:rPr>
              <a:t>их</a:t>
            </a:r>
            <a:r>
              <a:rPr lang="en-US" altLang="ru-RU" sz="16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1600" dirty="0" err="1" smtClean="0">
                <a:solidFill>
                  <a:srgbClr val="000000"/>
                </a:solidFill>
                <a:cs typeface="Calibri" panose="020F0502020204030204" pitchFamily="34" charset="0"/>
              </a:rPr>
              <a:t>семей</a:t>
            </a:r>
            <a:endParaRPr lang="en-US" altLang="ru-RU" sz="16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03734" y="6165851"/>
            <a:ext cx="9434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4DC2EC"/>
                </a:solidFill>
                <a:cs typeface="Calibri" panose="020F0502020204030204" pitchFamily="34" charset="0"/>
              </a:rPr>
              <a:t>Преимущественное право </a:t>
            </a:r>
            <a:r>
              <a:rPr lang="ru-RU" sz="1600" dirty="0" smtClean="0"/>
              <a:t>приема </a:t>
            </a:r>
            <a:r>
              <a:rPr lang="ru-RU" sz="1600" dirty="0"/>
              <a:t>в школы со специальным наименованием </a:t>
            </a:r>
            <a:r>
              <a:rPr lang="ru-RU" sz="1600" u="sng" dirty="0"/>
              <a:t>«кадетская школа» </a:t>
            </a:r>
            <a:r>
              <a:rPr lang="ru-RU" sz="1600" dirty="0" smtClean="0"/>
              <a:t>- отдельные категории граждан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1263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 bwMode="auto">
          <a:xfrm>
            <a:off x="1101240" y="259920"/>
            <a:ext cx="10310760" cy="80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200" b="1" strike="noStrike" spc="-1">
                <a:solidFill>
                  <a:srgbClr val="000000"/>
                </a:solidFill>
                <a:latin typeface="Circe Rounded"/>
              </a:rPr>
              <a:t>Перечень д</a:t>
            </a:r>
            <a:r>
              <a:rPr lang="en-US" sz="3200" b="1" strike="noStrike" spc="-1">
                <a:solidFill>
                  <a:srgbClr val="000000"/>
                </a:solidFill>
                <a:latin typeface="Circe Rounded"/>
              </a:rPr>
              <a:t>окументов</a:t>
            </a:r>
            <a:r>
              <a:rPr lang="ru-RU" sz="3200" b="1" strike="noStrike" spc="-1">
                <a:solidFill>
                  <a:srgbClr val="000000"/>
                </a:solidFill>
                <a:latin typeface="Circe Rounded"/>
              </a:rPr>
              <a:t> при обращении через операторов почтовой связи или лично</a:t>
            </a:r>
            <a:endParaRPr lang="en-US" sz="3200" b="0" strike="noStrike" spc="-1">
              <a:solidFill>
                <a:srgbClr val="000000"/>
              </a:solidFill>
              <a:latin typeface="Circe Rounded"/>
            </a:endParaRPr>
          </a:p>
        </p:txBody>
      </p:sp>
      <p:pic>
        <p:nvPicPr>
          <p:cNvPr id="84" name="Объект 6"/>
          <p:cNvPicPr/>
          <p:nvPr/>
        </p:nvPicPr>
        <p:blipFill>
          <a:blip r:embed="rId2"/>
          <a:stretch/>
        </p:blipFill>
        <p:spPr bwMode="auto">
          <a:xfrm>
            <a:off x="11280600" y="6315120"/>
            <a:ext cx="324000" cy="325439"/>
          </a:xfrm>
          <a:prstGeom prst="rect">
            <a:avLst/>
          </a:prstGeom>
          <a:ln w="0">
            <a:noFill/>
          </a:ln>
        </p:spPr>
      </p:pic>
      <p:grpSp>
        <p:nvGrpSpPr>
          <p:cNvPr id="85" name="Группа 16"/>
          <p:cNvGrpSpPr/>
          <p:nvPr/>
        </p:nvGrpSpPr>
        <p:grpSpPr bwMode="auto">
          <a:xfrm>
            <a:off x="538200" y="576360"/>
            <a:ext cx="11102760" cy="620640"/>
            <a:chOff x="538200" y="576360"/>
            <a:chExt cx="11102760" cy="620640"/>
          </a:xfrm>
        </p:grpSpPr>
        <p:pic>
          <p:nvPicPr>
            <p:cNvPr id="86" name="Рисунок 10"/>
            <p:cNvPicPr/>
            <p:nvPr/>
          </p:nvPicPr>
          <p:blipFill>
            <a:blip r:embed="rId3"/>
            <a:stretch/>
          </p:blipFill>
          <p:spPr bwMode="auto">
            <a:xfrm>
              <a:off x="610200" y="576360"/>
              <a:ext cx="373680" cy="331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87" name="Прямая соединительная линия 12"/>
            <p:cNvSpPr/>
            <p:nvPr/>
          </p:nvSpPr>
          <p:spPr bwMode="auto">
            <a:xfrm>
              <a:off x="538200" y="1197000"/>
              <a:ext cx="11102760" cy="0"/>
            </a:xfrm>
            <a:prstGeom prst="line">
              <a:avLst/>
            </a:prstGeom>
            <a:ln w="19080">
              <a:solidFill>
                <a:srgbClr val="BFBFB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46800" rIns="90000" bIns="-46800" anchor="t">
              <a:noAutofit/>
            </a:bodyPr>
            <a:lstStyle/>
            <a:p>
              <a:pPr>
                <a:defRPr/>
              </a:pP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</p:grpSp>
      <p:sp>
        <p:nvSpPr>
          <p:cNvPr id="88" name="Прямая соединительная линия 14"/>
          <p:cNvSpPr/>
          <p:nvPr/>
        </p:nvSpPr>
        <p:spPr bwMode="auto">
          <a:xfrm>
            <a:off x="538200" y="6165720"/>
            <a:ext cx="11102760" cy="0"/>
          </a:xfrm>
          <a:prstGeom prst="line">
            <a:avLst/>
          </a:prstGeom>
          <a:ln w="19080">
            <a:solidFill>
              <a:srgbClr val="BFBFB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6800" rIns="90000" bIns="-46800" anchor="t">
            <a:noAutofit/>
          </a:bodyPr>
          <a:lstStyle/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89" name="Прямоугольник 1"/>
          <p:cNvSpPr/>
          <p:nvPr/>
        </p:nvSpPr>
        <p:spPr bwMode="auto">
          <a:xfrm>
            <a:off x="595440" y="1413000"/>
            <a:ext cx="5479920" cy="100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marL="50760"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1. </a:t>
            </a:r>
            <a:r>
              <a:rPr lang="en-US" sz="18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Заявление о приеме в образовательную организацию в соответствии с формой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90" name="Прямоугольник 2"/>
          <p:cNvSpPr/>
          <p:nvPr/>
        </p:nvSpPr>
        <p:spPr bwMode="auto">
          <a:xfrm>
            <a:off x="595440" y="2349360"/>
            <a:ext cx="5494320" cy="128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marL="50760"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2. </a:t>
            </a:r>
            <a:r>
              <a:rPr lang="en-US" sz="18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Копия документа, удостоверяющего личность родителя (законного представителя) ребенка или поступающего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91" name="Прямоугольник 3"/>
          <p:cNvSpPr/>
          <p:nvPr/>
        </p:nvSpPr>
        <p:spPr bwMode="auto">
          <a:xfrm>
            <a:off x="595440" y="3645000"/>
            <a:ext cx="5394240" cy="100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3. </a:t>
            </a:r>
            <a:r>
              <a:rPr lang="ru-RU" sz="18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К</a:t>
            </a:r>
            <a:r>
              <a:rPr lang="en-US" sz="18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опия свидетельства о рождении ребенка или документа, подтверждающего родство заявителя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92" name="Прямоугольник 4"/>
          <p:cNvSpPr/>
          <p:nvPr/>
        </p:nvSpPr>
        <p:spPr bwMode="auto">
          <a:xfrm>
            <a:off x="595440" y="4581360"/>
            <a:ext cx="5429160" cy="128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marL="50760"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4. </a:t>
            </a:r>
            <a:r>
              <a:rPr lang="en-US" sz="18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Копия документа, подтверждающего установление опеки или попечительства (при необходимости)</a:t>
            </a:r>
            <a:r>
              <a:rPr sz="1800"/>
              <a:t/>
            </a:r>
            <a:br>
              <a:rPr sz="1800"/>
            </a:b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93" name="Прямоугольник 5"/>
          <p:cNvSpPr/>
          <p:nvPr/>
        </p:nvSpPr>
        <p:spPr bwMode="auto">
          <a:xfrm>
            <a:off x="6311880" y="1374840"/>
            <a:ext cx="5329080" cy="292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marL="50760"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5. </a:t>
            </a:r>
            <a:r>
              <a:rPr lang="en-US" sz="18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Копия документа о регистрации ребенка или поступающего по месту жительства или по месту пребывания на закрепленной территории или справку о приеме документов для оформления регистрации по месту жительства (в случае приема на обучение ребенка или поступающего, проживающего на закрепленной территории)</a:t>
            </a:r>
            <a:r>
              <a:rPr sz="1800"/>
              <a:t/>
            </a:r>
            <a:br>
              <a:rPr sz="1800"/>
            </a:b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94" name="Прямоугольник 6"/>
          <p:cNvSpPr/>
          <p:nvPr/>
        </p:nvSpPr>
        <p:spPr bwMode="auto">
          <a:xfrm>
            <a:off x="6311880" y="3841920"/>
            <a:ext cx="5329080" cy="73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marL="50760"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6. </a:t>
            </a:r>
            <a:r>
              <a:rPr lang="en-US" sz="18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Документы, подтверждающие наличие льготы (при необходимости)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 bwMode="auto">
          <a:xfrm>
            <a:off x="1209240" y="337680"/>
            <a:ext cx="10310760" cy="80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800" b="0" strike="noStrike" spc="-1">
                <a:solidFill>
                  <a:srgbClr val="000000"/>
                </a:solidFill>
                <a:latin typeface="Circe Rounded"/>
              </a:rPr>
              <a:t>Важно знать</a:t>
            </a:r>
            <a:endParaRPr lang="en-US" sz="4800" b="0" strike="noStrike" spc="-1">
              <a:solidFill>
                <a:srgbClr val="000000"/>
              </a:solidFill>
              <a:latin typeface="Circe Rounded"/>
            </a:endParaRPr>
          </a:p>
        </p:txBody>
      </p:sp>
      <p:pic>
        <p:nvPicPr>
          <p:cNvPr id="96" name="Объект 6"/>
          <p:cNvPicPr/>
          <p:nvPr/>
        </p:nvPicPr>
        <p:blipFill>
          <a:blip r:embed="rId2"/>
          <a:stretch/>
        </p:blipFill>
        <p:spPr bwMode="auto">
          <a:xfrm>
            <a:off x="11280600" y="6315120"/>
            <a:ext cx="324000" cy="325439"/>
          </a:xfrm>
          <a:prstGeom prst="rect">
            <a:avLst/>
          </a:prstGeom>
          <a:ln w="0">
            <a:noFill/>
          </a:ln>
        </p:spPr>
      </p:pic>
      <p:grpSp>
        <p:nvGrpSpPr>
          <p:cNvPr id="97" name="Группа 16"/>
          <p:cNvGrpSpPr/>
          <p:nvPr/>
        </p:nvGrpSpPr>
        <p:grpSpPr bwMode="auto">
          <a:xfrm>
            <a:off x="538200" y="576360"/>
            <a:ext cx="11102760" cy="620640"/>
            <a:chOff x="538200" y="576360"/>
            <a:chExt cx="11102760" cy="620640"/>
          </a:xfrm>
        </p:grpSpPr>
        <p:pic>
          <p:nvPicPr>
            <p:cNvPr id="98" name="Рисунок 10"/>
            <p:cNvPicPr/>
            <p:nvPr/>
          </p:nvPicPr>
          <p:blipFill>
            <a:blip r:embed="rId3"/>
            <a:stretch/>
          </p:blipFill>
          <p:spPr bwMode="auto">
            <a:xfrm>
              <a:off x="610200" y="576360"/>
              <a:ext cx="373680" cy="331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9" name="Прямая соединительная линия 12"/>
            <p:cNvSpPr/>
            <p:nvPr/>
          </p:nvSpPr>
          <p:spPr bwMode="auto">
            <a:xfrm>
              <a:off x="538200" y="1197000"/>
              <a:ext cx="11102760" cy="0"/>
            </a:xfrm>
            <a:prstGeom prst="line">
              <a:avLst/>
            </a:prstGeom>
            <a:ln w="19080">
              <a:solidFill>
                <a:srgbClr val="BFBFB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46800" rIns="90000" bIns="-46800" anchor="t">
              <a:noAutofit/>
            </a:bodyPr>
            <a:lstStyle/>
            <a:p>
              <a:pPr>
                <a:defRPr/>
              </a:pP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</p:grpSp>
      <p:sp>
        <p:nvSpPr>
          <p:cNvPr id="100" name="Прямая соединительная линия 14"/>
          <p:cNvSpPr/>
          <p:nvPr/>
        </p:nvSpPr>
        <p:spPr bwMode="auto">
          <a:xfrm>
            <a:off x="538200" y="6165720"/>
            <a:ext cx="11102760" cy="0"/>
          </a:xfrm>
          <a:prstGeom prst="line">
            <a:avLst/>
          </a:prstGeom>
          <a:ln w="19080">
            <a:solidFill>
              <a:srgbClr val="BFBFB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6800" rIns="90000" bIns="-46800" anchor="t">
            <a:noAutofit/>
          </a:bodyPr>
          <a:lstStyle/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01" name="TextBox 15"/>
          <p:cNvSpPr/>
          <p:nvPr/>
        </p:nvSpPr>
        <p:spPr bwMode="auto">
          <a:xfrm>
            <a:off x="10343880" y="6237360"/>
            <a:ext cx="1456200" cy="36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BDDD9EF-BE72-455E-BD16-F68D23B5C820}" type="slidenum">
              <a:rPr lang="ru-RU" sz="1800" b="0" strike="noStrike" spc="-1">
                <a:solidFill>
                  <a:srgbClr val="000000"/>
                </a:solidFill>
                <a:latin typeface="Circe Rounded"/>
              </a:rPr>
              <a:t>6</a:t>
            </a:fld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02" name="object 20"/>
          <p:cNvSpPr/>
          <p:nvPr/>
        </p:nvSpPr>
        <p:spPr bwMode="auto">
          <a:xfrm>
            <a:off x="550800" y="1305000"/>
            <a:ext cx="11246040" cy="62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000" b="0" strike="noStrike" spc="-1">
              <a:solidFill>
                <a:srgbClr val="000000"/>
              </a:solidFill>
              <a:latin typeface="Circe Rounded"/>
            </a:endParaRPr>
          </a:p>
          <a:p>
            <a:pPr marL="5076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0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03" name="Прямоугольник 3"/>
          <p:cNvSpPr/>
          <p:nvPr/>
        </p:nvSpPr>
        <p:spPr bwMode="auto">
          <a:xfrm>
            <a:off x="555480" y="1197000"/>
            <a:ext cx="11090520" cy="435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marL="514439" indent="-514439" algn="just">
              <a:buClr>
                <a:srgbClr val="4DC2EC"/>
              </a:buClr>
              <a:buFont typeface="Circe Rounded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0" strike="noStrike" spc="-1">
                <a:solidFill>
                  <a:srgbClr val="4DC2EC"/>
                </a:solidFill>
                <a:latin typeface="Circe Rounded"/>
              </a:rPr>
              <a:t>Заявление принимается только от родителей 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14439" indent="-514439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0" strike="noStrike" spc="-1">
                <a:solidFill>
                  <a:srgbClr val="4DC2EC"/>
                </a:solidFill>
                <a:latin typeface="Circe Rounded"/>
              </a:rPr>
              <a:t>(законных представителей) ребенка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14439" indent="-514439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14439" indent="-514439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strike="noStrike" spc="-1">
                <a:solidFill>
                  <a:srgbClr val="4DC2EC"/>
                </a:solidFill>
                <a:latin typeface="Circe Rounded"/>
              </a:rPr>
              <a:t>2.</a:t>
            </a:r>
            <a:r>
              <a:rPr lang="ru-RU" sz="2800" b="0" strike="noStrike" spc="-1">
                <a:solidFill>
                  <a:srgbClr val="262626"/>
                </a:solidFill>
                <a:latin typeface="Circe Rounded"/>
              </a:rPr>
              <a:t> </a:t>
            </a:r>
            <a:r>
              <a:rPr lang="ru-RU" sz="2800" b="0" strike="noStrike" spc="-1">
                <a:solidFill>
                  <a:srgbClr val="4DC2EC"/>
                </a:solidFill>
                <a:latin typeface="Circe Rounded"/>
              </a:rPr>
              <a:t>Прием в 1 класс осуществляется без индивидуального отбора 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14439" indent="-514439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0" strike="noStrike" spc="-1">
                <a:solidFill>
                  <a:srgbClr val="4DC2EC"/>
                </a:solidFill>
                <a:latin typeface="Circe Rounded"/>
              </a:rPr>
              <a:t>    и дополнительных испытаний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14439" indent="-514439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14439" indent="-514439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strike="noStrike" spc="-1">
                <a:solidFill>
                  <a:srgbClr val="4DC2EC"/>
                </a:solidFill>
                <a:latin typeface="Circe Rounded"/>
              </a:rPr>
              <a:t>3. </a:t>
            </a:r>
            <a:r>
              <a:rPr lang="ru-RU" sz="2800" b="0" strike="noStrike" spc="-1">
                <a:solidFill>
                  <a:srgbClr val="4DC2EC"/>
                </a:solidFill>
                <a:latin typeface="Circe Rounded"/>
              </a:rPr>
              <a:t>В первую очередь необходимо подать заявление в школу 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  <a:p>
            <a:pPr marL="514439" indent="-514439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0" strike="noStrike" spc="-1">
                <a:solidFill>
                  <a:srgbClr val="4DC2EC"/>
                </a:solidFill>
                <a:latin typeface="Circe Rounded"/>
              </a:rPr>
              <a:t>по закрепленной территории</a:t>
            </a:r>
            <a:endParaRPr lang="en-US" sz="2800" b="0" strike="noStrike" spc="-1">
              <a:solidFill>
                <a:srgbClr val="000000"/>
              </a:solidFill>
              <a:latin typeface="Circe Round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 bwMode="auto">
          <a:xfrm>
            <a:off x="1055520" y="259920"/>
            <a:ext cx="10311120" cy="80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600" b="0" strike="noStrike" spc="-1">
                <a:solidFill>
                  <a:srgbClr val="000000"/>
                </a:solidFill>
                <a:latin typeface="Circe Rounded"/>
              </a:rPr>
              <a:t>Закрепление дома за двумя школами</a:t>
            </a:r>
            <a:endParaRPr lang="en-US" sz="3600" b="0" strike="noStrike" spc="-1">
              <a:solidFill>
                <a:srgbClr val="000000"/>
              </a:solidFill>
              <a:latin typeface="Circe Rounded"/>
            </a:endParaRPr>
          </a:p>
        </p:txBody>
      </p:sp>
      <p:grpSp>
        <p:nvGrpSpPr>
          <p:cNvPr id="105" name="Группа 16"/>
          <p:cNvGrpSpPr/>
          <p:nvPr/>
        </p:nvGrpSpPr>
        <p:grpSpPr bwMode="auto">
          <a:xfrm>
            <a:off x="538200" y="576360"/>
            <a:ext cx="11102760" cy="620640"/>
            <a:chOff x="538200" y="576360"/>
            <a:chExt cx="11102760" cy="620640"/>
          </a:xfrm>
        </p:grpSpPr>
        <p:pic>
          <p:nvPicPr>
            <p:cNvPr id="106" name="Рисунок 10"/>
            <p:cNvPicPr/>
            <p:nvPr/>
          </p:nvPicPr>
          <p:blipFill>
            <a:blip r:embed="rId2"/>
            <a:stretch/>
          </p:blipFill>
          <p:spPr bwMode="auto">
            <a:xfrm>
              <a:off x="610200" y="576360"/>
              <a:ext cx="373680" cy="331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07" name="Прямая соединительная линия 9"/>
            <p:cNvSpPr/>
            <p:nvPr/>
          </p:nvSpPr>
          <p:spPr bwMode="auto">
            <a:xfrm>
              <a:off x="538200" y="1197000"/>
              <a:ext cx="11102760" cy="0"/>
            </a:xfrm>
            <a:prstGeom prst="line">
              <a:avLst/>
            </a:prstGeom>
            <a:ln w="19080">
              <a:solidFill>
                <a:srgbClr val="BFBFB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46800" rIns="90000" bIns="-46800" anchor="t">
              <a:noAutofit/>
            </a:bodyPr>
            <a:lstStyle/>
            <a:p>
              <a:pPr>
                <a:defRPr/>
              </a:pP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</p:grpSp>
      <p:pic>
        <p:nvPicPr>
          <p:cNvPr id="108" name="Объект 6"/>
          <p:cNvPicPr/>
          <p:nvPr/>
        </p:nvPicPr>
        <p:blipFill>
          <a:blip r:embed="rId3"/>
          <a:stretch/>
        </p:blipFill>
        <p:spPr bwMode="auto">
          <a:xfrm>
            <a:off x="11280600" y="6315120"/>
            <a:ext cx="324000" cy="325439"/>
          </a:xfrm>
          <a:prstGeom prst="rect">
            <a:avLst/>
          </a:prstGeom>
          <a:ln w="0">
            <a:noFill/>
          </a:ln>
        </p:spPr>
      </p:pic>
      <p:sp>
        <p:nvSpPr>
          <p:cNvPr id="109" name="TextBox 15"/>
          <p:cNvSpPr/>
          <p:nvPr/>
        </p:nvSpPr>
        <p:spPr bwMode="auto">
          <a:xfrm>
            <a:off x="10415520" y="6237360"/>
            <a:ext cx="1456200" cy="36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54D6718-3ED8-47D2-A044-DA57F463DF78}" type="slidenum">
              <a:rPr lang="ru-RU" sz="1800" b="0" strike="noStrike" spc="-1">
                <a:solidFill>
                  <a:srgbClr val="000000"/>
                </a:solidFill>
                <a:latin typeface="Circe Rounded"/>
              </a:rPr>
              <a:t>7</a:t>
            </a:fld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grpSp>
        <p:nvGrpSpPr>
          <p:cNvPr id="110" name="Группа 44"/>
          <p:cNvGrpSpPr/>
          <p:nvPr/>
        </p:nvGrpSpPr>
        <p:grpSpPr bwMode="auto">
          <a:xfrm>
            <a:off x="1203480" y="2297160"/>
            <a:ext cx="9334440" cy="3923640"/>
            <a:chOff x="1203480" y="2297160"/>
            <a:chExt cx="9334440" cy="3923640"/>
          </a:xfrm>
        </p:grpSpPr>
        <p:sp>
          <p:nvSpPr>
            <p:cNvPr id="111" name="TextBox 14"/>
            <p:cNvSpPr/>
            <p:nvPr/>
          </p:nvSpPr>
          <p:spPr bwMode="auto">
            <a:xfrm>
              <a:off x="4883400" y="2297160"/>
              <a:ext cx="2385360" cy="398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t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2000" b="0" strike="noStrike" spc="-1">
                  <a:solidFill>
                    <a:srgbClr val="000000"/>
                  </a:solidFill>
                  <a:latin typeface="Circe Rounded"/>
                </a:rPr>
                <a:t>Родитель</a:t>
              </a:r>
              <a:endParaRPr lang="en-US" sz="20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  <p:sp>
          <p:nvSpPr>
            <p:cNvPr id="112" name="TextBox 29"/>
            <p:cNvSpPr/>
            <p:nvPr/>
          </p:nvSpPr>
          <p:spPr bwMode="auto">
            <a:xfrm>
              <a:off x="4615920" y="2602440"/>
              <a:ext cx="2871360" cy="398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t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2000" b="0" strike="noStrike" spc="-1">
                  <a:solidFill>
                    <a:srgbClr val="4DC2EC"/>
                  </a:solidFill>
                  <a:latin typeface="Circe Rounded"/>
                  <a:ea typeface="Calibri"/>
                </a:rPr>
                <a:t>1 апреля</a:t>
              </a:r>
              <a:endParaRPr lang="en-US" sz="20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  <p:grpSp>
          <p:nvGrpSpPr>
            <p:cNvPr id="113" name="Группа 42"/>
            <p:cNvGrpSpPr/>
            <p:nvPr/>
          </p:nvGrpSpPr>
          <p:grpSpPr bwMode="auto">
            <a:xfrm>
              <a:off x="1203480" y="3195360"/>
              <a:ext cx="9334440" cy="3025440"/>
              <a:chOff x="1203480" y="3195360"/>
              <a:chExt cx="9334440" cy="3025440"/>
            </a:xfrm>
          </p:grpSpPr>
          <p:sp>
            <p:nvSpPr>
              <p:cNvPr id="114" name="TextBox 17"/>
              <p:cNvSpPr/>
              <p:nvPr/>
            </p:nvSpPr>
            <p:spPr bwMode="auto">
              <a:xfrm>
                <a:off x="4404600" y="5212080"/>
                <a:ext cx="2871360" cy="10087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 anchor="t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ru-RU" sz="2000" b="0" strike="noStrike" spc="-1">
                    <a:solidFill>
                      <a:srgbClr val="000000"/>
                    </a:solidFill>
                    <a:latin typeface="Circe Rounded"/>
                  </a:rPr>
                  <a:t>Отказ в связи с отсутствием свободных мест</a:t>
                </a:r>
                <a:endParaRPr lang="en-US" sz="2000" b="0" strike="noStrike" spc="-1">
                  <a:solidFill>
                    <a:srgbClr val="000000"/>
                  </a:solidFill>
                  <a:latin typeface="Circe Rounded"/>
                </a:endParaRPr>
              </a:p>
            </p:txBody>
          </p:sp>
          <p:sp>
            <p:nvSpPr>
              <p:cNvPr id="115" name="TextBox 18"/>
              <p:cNvSpPr/>
              <p:nvPr/>
            </p:nvSpPr>
            <p:spPr bwMode="auto">
              <a:xfrm>
                <a:off x="7666560" y="5212080"/>
                <a:ext cx="2871360" cy="3988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 anchor="t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ru-RU" sz="2000" b="0" strike="noStrike" spc="-1">
                    <a:solidFill>
                      <a:srgbClr val="000000"/>
                    </a:solidFill>
                    <a:latin typeface="Circe Rounded"/>
                  </a:rPr>
                  <a:t>Зачисление</a:t>
                </a:r>
                <a:endParaRPr lang="en-US" sz="2000" b="0" strike="noStrike" spc="-1">
                  <a:solidFill>
                    <a:srgbClr val="000000"/>
                  </a:solidFill>
                  <a:latin typeface="Circe Rounded"/>
                </a:endParaRPr>
              </a:p>
            </p:txBody>
          </p:sp>
          <p:sp>
            <p:nvSpPr>
              <p:cNvPr id="116" name="TextBox 19"/>
              <p:cNvSpPr/>
              <p:nvPr/>
            </p:nvSpPr>
            <p:spPr bwMode="auto">
              <a:xfrm>
                <a:off x="1203480" y="5231160"/>
                <a:ext cx="2871360" cy="3988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 anchor="t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ru-RU" sz="2000" b="0" strike="noStrike" spc="-1">
                    <a:solidFill>
                      <a:srgbClr val="000000"/>
                    </a:solidFill>
                    <a:latin typeface="Circe Rounded"/>
                  </a:rPr>
                  <a:t>Зачисление</a:t>
                </a:r>
                <a:endParaRPr lang="en-US" sz="2000" b="0" strike="noStrike" spc="-1">
                  <a:solidFill>
                    <a:srgbClr val="000000"/>
                  </a:solidFill>
                  <a:latin typeface="Circe Rounded"/>
                </a:endParaRPr>
              </a:p>
            </p:txBody>
          </p:sp>
          <p:grpSp>
            <p:nvGrpSpPr>
              <p:cNvPr id="117" name="Группа 22"/>
              <p:cNvGrpSpPr/>
              <p:nvPr/>
            </p:nvGrpSpPr>
            <p:grpSpPr bwMode="auto">
              <a:xfrm>
                <a:off x="2438640" y="3195360"/>
                <a:ext cx="7112880" cy="813240"/>
                <a:chOff x="2438640" y="3195360"/>
                <a:chExt cx="7112880" cy="813240"/>
              </a:xfrm>
            </p:grpSpPr>
            <p:sp>
              <p:nvSpPr>
                <p:cNvPr id="118" name="TextBox 15"/>
                <p:cNvSpPr/>
                <p:nvPr/>
              </p:nvSpPr>
              <p:spPr bwMode="auto">
                <a:xfrm>
                  <a:off x="2438640" y="3609720"/>
                  <a:ext cx="2385360" cy="39888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6800" rIns="90000" bIns="46800" anchor="t">
                  <a:spAutoFit/>
                </a:bodyPr>
                <a:lstStyle/>
                <a:p>
                  <a:pPr algn="ctr"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/>
                  </a:pPr>
                  <a:r>
                    <a:rPr lang="ru-RU" sz="2000" b="0" strike="noStrike" spc="-1">
                      <a:solidFill>
                        <a:srgbClr val="000000"/>
                      </a:solidFill>
                      <a:latin typeface="Circe Rounded"/>
                    </a:rPr>
                    <a:t>Школа 1</a:t>
                  </a:r>
                  <a:endParaRPr lang="en-US" sz="2000" b="0" strike="noStrike" spc="-1">
                    <a:solidFill>
                      <a:srgbClr val="000000"/>
                    </a:solidFill>
                    <a:latin typeface="Circe Rounded"/>
                  </a:endParaRPr>
                </a:p>
              </p:txBody>
            </p:sp>
            <p:sp>
              <p:nvSpPr>
                <p:cNvPr id="119" name="TextBox 16"/>
                <p:cNvSpPr/>
                <p:nvPr/>
              </p:nvSpPr>
              <p:spPr bwMode="auto">
                <a:xfrm>
                  <a:off x="7166160" y="3599280"/>
                  <a:ext cx="2385360" cy="39888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6800" rIns="90000" bIns="46800" anchor="t">
                  <a:spAutoFit/>
                </a:bodyPr>
                <a:lstStyle/>
                <a:p>
                  <a:pPr algn="ctr"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/>
                  </a:pPr>
                  <a:r>
                    <a:rPr lang="ru-RU" sz="2000" b="0" strike="noStrike" spc="-1">
                      <a:solidFill>
                        <a:srgbClr val="000000"/>
                      </a:solidFill>
                      <a:latin typeface="Circe Rounded"/>
                    </a:rPr>
                    <a:t>Школа 2</a:t>
                  </a:r>
                  <a:endParaRPr lang="en-US" sz="2000" b="0" strike="noStrike" spc="-1">
                    <a:solidFill>
                      <a:srgbClr val="000000"/>
                    </a:solidFill>
                    <a:latin typeface="Circe Rounded"/>
                  </a:endParaRPr>
                </a:p>
              </p:txBody>
            </p:sp>
            <p:cxnSp>
              <p:nvCxnSpPr>
                <p:cNvPr id="120" name="Прямая со стрелкой 5"/>
                <p:cNvCxnSpPr>
                  <a:cxnSpLocks/>
                </p:cNvCxnSpPr>
                <p:nvPr/>
              </p:nvCxnSpPr>
              <p:spPr bwMode="auto">
                <a:xfrm flipH="1">
                  <a:off x="4466880" y="3195360"/>
                  <a:ext cx="1443600" cy="367560"/>
                </a:xfrm>
                <a:prstGeom prst="straightConnector1">
                  <a:avLst/>
                </a:prstGeom>
                <a:ln w="9360">
                  <a:solidFill>
                    <a:srgbClr val="4DC2EC"/>
                  </a:solidFill>
                  <a:miter/>
                  <a:tailEnd type="arrow" w="med" len="med"/>
                </a:ln>
              </p:spPr>
            </p:cxnSp>
            <p:cxnSp>
              <p:nvCxnSpPr>
                <p:cNvPr id="121" name="Прямая со стрелкой 23"/>
                <p:cNvCxnSpPr>
                  <a:cxnSpLocks/>
                </p:cNvCxnSpPr>
                <p:nvPr/>
              </p:nvCxnSpPr>
              <p:spPr bwMode="auto">
                <a:xfrm>
                  <a:off x="6165720" y="3195360"/>
                  <a:ext cx="1323000" cy="367560"/>
                </a:xfrm>
                <a:prstGeom prst="straightConnector1">
                  <a:avLst/>
                </a:prstGeom>
                <a:ln w="9360">
                  <a:solidFill>
                    <a:srgbClr val="4DC2EC"/>
                  </a:solidFill>
                  <a:miter/>
                  <a:tailEnd type="arrow" w="med" len="med"/>
                </a:ln>
              </p:spPr>
            </p:cxnSp>
          </p:grpSp>
          <p:cxnSp>
            <p:nvCxnSpPr>
              <p:cNvPr id="122" name="Прямая со стрелкой 30"/>
              <p:cNvCxnSpPr>
                <a:cxnSpLocks/>
              </p:cNvCxnSpPr>
              <p:nvPr/>
            </p:nvCxnSpPr>
            <p:spPr bwMode="auto">
              <a:xfrm flipH="1">
                <a:off x="2976120" y="4543200"/>
                <a:ext cx="552960" cy="687960"/>
              </a:xfrm>
              <a:prstGeom prst="straightConnector1">
                <a:avLst/>
              </a:prstGeom>
              <a:ln w="9360">
                <a:solidFill>
                  <a:srgbClr val="4DC2EC"/>
                </a:solidFill>
                <a:miter/>
                <a:tailEnd type="arrow" w="med" len="med"/>
              </a:ln>
            </p:spPr>
          </p:cxnSp>
          <p:cxnSp>
            <p:nvCxnSpPr>
              <p:cNvPr id="123" name="Прямая со стрелкой 33"/>
              <p:cNvCxnSpPr>
                <a:cxnSpLocks/>
              </p:cNvCxnSpPr>
              <p:nvPr/>
            </p:nvCxnSpPr>
            <p:spPr bwMode="auto">
              <a:xfrm>
                <a:off x="3925440" y="4543200"/>
                <a:ext cx="965879" cy="687960"/>
              </a:xfrm>
              <a:prstGeom prst="straightConnector1">
                <a:avLst/>
              </a:prstGeom>
              <a:ln w="9360">
                <a:solidFill>
                  <a:srgbClr val="4DC2EC"/>
                </a:solidFill>
                <a:miter/>
                <a:tailEnd type="arrow" w="med" len="med"/>
              </a:ln>
            </p:spPr>
          </p:cxnSp>
          <p:sp>
            <p:nvSpPr>
              <p:cNvPr id="124" name="TextBox 40"/>
              <p:cNvSpPr/>
              <p:nvPr/>
            </p:nvSpPr>
            <p:spPr bwMode="auto">
              <a:xfrm>
                <a:off x="3612240" y="5238000"/>
                <a:ext cx="990000" cy="3988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 anchor="t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ru-RU" sz="2000" b="1" strike="noStrike" spc="-1">
                    <a:solidFill>
                      <a:srgbClr val="4DC2EC"/>
                    </a:solidFill>
                    <a:latin typeface="Circe Rounded"/>
                    <a:ea typeface="Calibri"/>
                  </a:rPr>
                  <a:t>или</a:t>
                </a:r>
                <a:endParaRPr lang="en-US" sz="2000" b="0" strike="noStrike" spc="-1">
                  <a:solidFill>
                    <a:srgbClr val="000000"/>
                  </a:solidFill>
                  <a:latin typeface="Circe Rounded"/>
                </a:endParaRPr>
              </a:p>
            </p:txBody>
          </p:sp>
          <p:sp>
            <p:nvSpPr>
              <p:cNvPr id="125" name="TextBox 41"/>
              <p:cNvSpPr/>
              <p:nvPr/>
            </p:nvSpPr>
            <p:spPr bwMode="auto">
              <a:xfrm>
                <a:off x="2195280" y="3948120"/>
                <a:ext cx="2871360" cy="3988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 anchor="t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ru-RU" sz="2000" b="0" strike="noStrike" spc="-1">
                    <a:solidFill>
                      <a:srgbClr val="4DC2EC"/>
                    </a:solidFill>
                    <a:latin typeface="Circe Rounded"/>
                    <a:ea typeface="Calibri"/>
                  </a:rPr>
                  <a:t>до 5 июля</a:t>
                </a:r>
                <a:endParaRPr lang="en-US" sz="2000" b="0" strike="noStrike" spc="-1">
                  <a:solidFill>
                    <a:srgbClr val="000000"/>
                  </a:solidFill>
                  <a:latin typeface="Circe Rounded"/>
                </a:endParaRPr>
              </a:p>
            </p:txBody>
          </p:sp>
          <p:cxnSp>
            <p:nvCxnSpPr>
              <p:cNvPr id="126" name="Прямая со стрелкой 43"/>
              <p:cNvCxnSpPr>
                <a:cxnSpLocks/>
              </p:cNvCxnSpPr>
              <p:nvPr/>
            </p:nvCxnSpPr>
            <p:spPr bwMode="auto">
              <a:xfrm flipV="1">
                <a:off x="6946920" y="5610960"/>
                <a:ext cx="1529280" cy="255960"/>
              </a:xfrm>
              <a:prstGeom prst="straightConnector1">
                <a:avLst/>
              </a:prstGeom>
              <a:ln w="9360">
                <a:solidFill>
                  <a:srgbClr val="4DC2EC"/>
                </a:solidFill>
                <a:miter/>
                <a:tailEnd type="arrow" w="med" len="med"/>
              </a:ln>
            </p:spPr>
          </p:cxnSp>
          <p:cxnSp>
            <p:nvCxnSpPr>
              <p:cNvPr id="127" name="Прямая со стрелкой 45"/>
              <p:cNvCxnSpPr>
                <a:cxnSpLocks/>
              </p:cNvCxnSpPr>
              <p:nvPr/>
            </p:nvCxnSpPr>
            <p:spPr bwMode="auto">
              <a:xfrm>
                <a:off x="8358480" y="4446720"/>
                <a:ext cx="235440" cy="791280"/>
              </a:xfrm>
              <a:prstGeom prst="straightConnector1">
                <a:avLst/>
              </a:prstGeom>
              <a:ln w="9360">
                <a:solidFill>
                  <a:srgbClr val="4DC2EC"/>
                </a:solidFill>
                <a:miter/>
                <a:tailEnd type="arrow" w="med" len="med"/>
              </a:ln>
            </p:spPr>
          </p:cxnSp>
          <p:sp>
            <p:nvSpPr>
              <p:cNvPr id="128" name="TextBox 46"/>
              <p:cNvSpPr/>
              <p:nvPr/>
            </p:nvSpPr>
            <p:spPr bwMode="auto">
              <a:xfrm>
                <a:off x="6947640" y="3948120"/>
                <a:ext cx="2871360" cy="3988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 anchor="t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ru-RU" sz="2000" b="0" strike="noStrike" spc="-1">
                    <a:solidFill>
                      <a:srgbClr val="4DC2EC"/>
                    </a:solidFill>
                    <a:latin typeface="Circe Rounded"/>
                    <a:ea typeface="Calibri"/>
                  </a:rPr>
                  <a:t>до 5 июля</a:t>
                </a:r>
                <a:endParaRPr lang="en-US" sz="2000" b="0" strike="noStrike" spc="-1">
                  <a:solidFill>
                    <a:srgbClr val="000000"/>
                  </a:solidFill>
                  <a:latin typeface="Circe Rounded"/>
                </a:endParaRPr>
              </a:p>
            </p:txBody>
          </p:sp>
        </p:grpSp>
      </p:grpSp>
      <p:sp>
        <p:nvSpPr>
          <p:cNvPr id="129" name="Прямоугольник 26"/>
          <p:cNvSpPr/>
          <p:nvPr/>
        </p:nvSpPr>
        <p:spPr bwMode="auto">
          <a:xfrm>
            <a:off x="1082520" y="1270080"/>
            <a:ext cx="10401480" cy="1008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Если адрес закреплен за двумя школами, родитель может подать заявление на прием в обе школы  в период с 1 апреля до 30 июня текущего года </a:t>
            </a:r>
            <a:endParaRPr lang="en-US" sz="2000" b="0" strike="noStrike" spc="-1">
              <a:solidFill>
                <a:srgbClr val="000000"/>
              </a:solidFill>
              <a:latin typeface="Circe Round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 bwMode="auto">
          <a:xfrm>
            <a:off x="1126800" y="259920"/>
            <a:ext cx="10310760" cy="80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600" b="0" strike="noStrike" spc="-1">
                <a:solidFill>
                  <a:srgbClr val="000000"/>
                </a:solidFill>
                <a:latin typeface="Circe Rounded"/>
              </a:rPr>
              <a:t>Общегородские мероприятия в рамках Приемной кампании-2024</a:t>
            </a:r>
            <a:endParaRPr lang="en-US" sz="3600" b="0" strike="noStrike" spc="-1">
              <a:solidFill>
                <a:srgbClr val="000000"/>
              </a:solidFill>
              <a:latin typeface="Circe Rounded"/>
            </a:endParaRPr>
          </a:p>
        </p:txBody>
      </p:sp>
      <p:pic>
        <p:nvPicPr>
          <p:cNvPr id="131" name="Объект 6"/>
          <p:cNvPicPr/>
          <p:nvPr/>
        </p:nvPicPr>
        <p:blipFill>
          <a:blip r:embed="rId2"/>
          <a:stretch/>
        </p:blipFill>
        <p:spPr bwMode="auto">
          <a:xfrm>
            <a:off x="11280600" y="6315120"/>
            <a:ext cx="324000" cy="325439"/>
          </a:xfrm>
          <a:prstGeom prst="rect">
            <a:avLst/>
          </a:prstGeom>
          <a:ln w="0">
            <a:noFill/>
          </a:ln>
        </p:spPr>
      </p:pic>
      <p:grpSp>
        <p:nvGrpSpPr>
          <p:cNvPr id="132" name="Группа 16"/>
          <p:cNvGrpSpPr/>
          <p:nvPr/>
        </p:nvGrpSpPr>
        <p:grpSpPr bwMode="auto">
          <a:xfrm>
            <a:off x="538200" y="576360"/>
            <a:ext cx="11102760" cy="620640"/>
            <a:chOff x="538200" y="576360"/>
            <a:chExt cx="11102760" cy="620640"/>
          </a:xfrm>
        </p:grpSpPr>
        <p:pic>
          <p:nvPicPr>
            <p:cNvPr id="133" name="Рисунок 10"/>
            <p:cNvPicPr/>
            <p:nvPr/>
          </p:nvPicPr>
          <p:blipFill>
            <a:blip r:embed="rId3"/>
            <a:stretch/>
          </p:blipFill>
          <p:spPr bwMode="auto">
            <a:xfrm>
              <a:off x="610200" y="576360"/>
              <a:ext cx="373680" cy="331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34" name="Прямая соединительная линия 12"/>
            <p:cNvSpPr/>
            <p:nvPr/>
          </p:nvSpPr>
          <p:spPr bwMode="auto">
            <a:xfrm>
              <a:off x="538200" y="1197000"/>
              <a:ext cx="11102760" cy="0"/>
            </a:xfrm>
            <a:prstGeom prst="line">
              <a:avLst/>
            </a:prstGeom>
            <a:ln w="19080">
              <a:solidFill>
                <a:srgbClr val="BFBFB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46800" rIns="90000" bIns="-46800" anchor="t">
              <a:noAutofit/>
            </a:bodyPr>
            <a:lstStyle/>
            <a:p>
              <a:pPr>
                <a:defRPr/>
              </a:pP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</p:grpSp>
      <p:sp>
        <p:nvSpPr>
          <p:cNvPr id="135" name="Прямая соединительная линия 14"/>
          <p:cNvSpPr/>
          <p:nvPr/>
        </p:nvSpPr>
        <p:spPr bwMode="auto">
          <a:xfrm>
            <a:off x="538200" y="6121440"/>
            <a:ext cx="11102760" cy="0"/>
          </a:xfrm>
          <a:prstGeom prst="line">
            <a:avLst/>
          </a:prstGeom>
          <a:ln w="19080">
            <a:solidFill>
              <a:srgbClr val="BFBFB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6800" rIns="90000" bIns="-46800" anchor="t">
            <a:noAutofit/>
          </a:bodyPr>
          <a:lstStyle/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36" name="Прямоугольник 1"/>
          <p:cNvSpPr/>
          <p:nvPr/>
        </p:nvSpPr>
        <p:spPr bwMode="auto">
          <a:xfrm>
            <a:off x="538200" y="1484280"/>
            <a:ext cx="8150039" cy="183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«Г</a:t>
            </a:r>
            <a:r>
              <a:rPr lang="en-US" sz="24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орячая линия</a:t>
            </a:r>
            <a:r>
              <a:rPr lang="ru-RU" sz="24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» д</a:t>
            </a:r>
            <a:r>
              <a:rPr lang="en-US" sz="24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епартамента</a:t>
            </a:r>
            <a:r>
              <a:rPr lang="ru-RU" sz="24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 </a:t>
            </a:r>
            <a:r>
              <a:rPr lang="en-US" sz="24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образования:</a:t>
            </a:r>
            <a:r>
              <a:rPr lang="ru-RU" sz="24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2</a:t>
            </a:r>
            <a:r>
              <a:rPr lang="ru-RU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8</a:t>
            </a:r>
            <a:r>
              <a:rPr lang="en-US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.03.202</a:t>
            </a:r>
            <a:r>
              <a:rPr lang="ru-RU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4</a:t>
            </a:r>
            <a:r>
              <a:rPr lang="en-US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 –0</a:t>
            </a:r>
            <a:r>
              <a:rPr lang="ru-RU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8</a:t>
            </a:r>
            <a:r>
              <a:rPr lang="en-US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.04.202</a:t>
            </a:r>
            <a:r>
              <a:rPr lang="ru-RU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4</a:t>
            </a:r>
            <a:r>
              <a:rPr lang="en-US" sz="24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с 09:00 до 18:00 </a:t>
            </a:r>
            <a:endParaRPr lang="en-US" sz="24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0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212-</a:t>
            </a:r>
            <a:r>
              <a:rPr lang="ru-RU" sz="40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95</a:t>
            </a:r>
            <a:r>
              <a:rPr lang="en-US" sz="40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-</a:t>
            </a:r>
            <a:r>
              <a:rPr lang="ru-RU" sz="40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2</a:t>
            </a:r>
            <a:r>
              <a:rPr lang="en-US" sz="40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0</a:t>
            </a:r>
            <a:endParaRPr lang="en-US" sz="40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37" name="Прямоугольник 9"/>
          <p:cNvSpPr/>
          <p:nvPr/>
        </p:nvSpPr>
        <p:spPr bwMode="auto">
          <a:xfrm>
            <a:off x="595440" y="3789360"/>
            <a:ext cx="9288360" cy="1069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spcBef>
                <a:spcPts val="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strike="noStrike" spc="-1">
                <a:solidFill>
                  <a:srgbClr val="4DC2EC"/>
                </a:solidFill>
                <a:latin typeface="Circe Rounded"/>
                <a:ea typeface="Calibri"/>
              </a:rPr>
              <a:t>28 марта </a:t>
            </a:r>
            <a:r>
              <a:rPr lang="ru-RU" sz="2400" b="0" strike="noStrike" spc="-1">
                <a:solidFill>
                  <a:srgbClr val="000000"/>
                </a:solidFill>
                <a:latin typeface="Circe Rounded"/>
                <a:ea typeface="Calibri"/>
              </a:rPr>
              <a:t>– Прямой эфир на странице Департамента образования «Вконтакте»</a:t>
            </a:r>
            <a:endParaRPr lang="en-US" sz="2400" b="0" strike="noStrike" spc="-1">
              <a:solidFill>
                <a:srgbClr val="000000"/>
              </a:solidFill>
              <a:latin typeface="Circe Round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 bwMode="auto">
          <a:xfrm>
            <a:off x="1126800" y="259920"/>
            <a:ext cx="10310760" cy="80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b="1" strike="noStrike" spc="-1">
                <a:solidFill>
                  <a:srgbClr val="000000"/>
                </a:solidFill>
                <a:latin typeface="Circe Rounded"/>
              </a:rPr>
              <a:t>Районные отделы образования</a:t>
            </a:r>
            <a:endParaRPr lang="en-US" sz="3600" b="0" strike="noStrike" spc="-1">
              <a:solidFill>
                <a:srgbClr val="000000"/>
              </a:solidFill>
              <a:latin typeface="Circe Rounded"/>
            </a:endParaRPr>
          </a:p>
        </p:txBody>
      </p:sp>
      <p:pic>
        <p:nvPicPr>
          <p:cNvPr id="139" name="Объект 6"/>
          <p:cNvPicPr/>
          <p:nvPr/>
        </p:nvPicPr>
        <p:blipFill>
          <a:blip r:embed="rId2"/>
          <a:stretch/>
        </p:blipFill>
        <p:spPr bwMode="auto">
          <a:xfrm>
            <a:off x="11280600" y="6315120"/>
            <a:ext cx="324000" cy="325439"/>
          </a:xfrm>
          <a:prstGeom prst="rect">
            <a:avLst/>
          </a:prstGeom>
          <a:ln w="0">
            <a:noFill/>
          </a:ln>
        </p:spPr>
      </p:pic>
      <p:grpSp>
        <p:nvGrpSpPr>
          <p:cNvPr id="140" name="Группа 16"/>
          <p:cNvGrpSpPr/>
          <p:nvPr/>
        </p:nvGrpSpPr>
        <p:grpSpPr bwMode="auto">
          <a:xfrm>
            <a:off x="538200" y="576360"/>
            <a:ext cx="11102760" cy="620640"/>
            <a:chOff x="538200" y="576360"/>
            <a:chExt cx="11102760" cy="620640"/>
          </a:xfrm>
        </p:grpSpPr>
        <p:pic>
          <p:nvPicPr>
            <p:cNvPr id="141" name="Рисунок 10"/>
            <p:cNvPicPr/>
            <p:nvPr/>
          </p:nvPicPr>
          <p:blipFill>
            <a:blip r:embed="rId3"/>
            <a:stretch/>
          </p:blipFill>
          <p:spPr bwMode="auto">
            <a:xfrm>
              <a:off x="610200" y="576360"/>
              <a:ext cx="373680" cy="331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42" name="Прямая соединительная линия 12"/>
            <p:cNvSpPr/>
            <p:nvPr/>
          </p:nvSpPr>
          <p:spPr bwMode="auto">
            <a:xfrm>
              <a:off x="538200" y="1197000"/>
              <a:ext cx="11102760" cy="0"/>
            </a:xfrm>
            <a:prstGeom prst="line">
              <a:avLst/>
            </a:prstGeom>
            <a:ln w="19080">
              <a:solidFill>
                <a:srgbClr val="BFBFB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-46800" rIns="90000" bIns="-46800" anchor="t">
              <a:noAutofit/>
            </a:bodyPr>
            <a:lstStyle/>
            <a:p>
              <a:pPr>
                <a:defRPr/>
              </a:pPr>
              <a:endParaRPr lang="en-US" sz="1800" b="0" strike="noStrike" spc="-1">
                <a:solidFill>
                  <a:srgbClr val="000000"/>
                </a:solidFill>
                <a:latin typeface="Circe Rounded"/>
              </a:endParaRPr>
            </a:p>
          </p:txBody>
        </p:sp>
      </p:grpSp>
      <p:sp>
        <p:nvSpPr>
          <p:cNvPr id="143" name="Прямая соединительная линия 14"/>
          <p:cNvSpPr/>
          <p:nvPr/>
        </p:nvSpPr>
        <p:spPr bwMode="auto">
          <a:xfrm>
            <a:off x="538200" y="6165720"/>
            <a:ext cx="11102760" cy="0"/>
          </a:xfrm>
          <a:prstGeom prst="line">
            <a:avLst/>
          </a:prstGeom>
          <a:ln w="19080">
            <a:solidFill>
              <a:srgbClr val="BFBFB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6800" rIns="90000" bIns="-46800" anchor="t">
            <a:noAutofit/>
          </a:bodyPr>
          <a:lstStyle/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44" name="TextBox 1"/>
          <p:cNvSpPr/>
          <p:nvPr/>
        </p:nvSpPr>
        <p:spPr bwMode="auto">
          <a:xfrm>
            <a:off x="326880" y="1254240"/>
            <a:ext cx="3252960" cy="1739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Circe Rounded"/>
              </a:rPr>
              <a:t>Дзержинский район: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ул. Ленина, 85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236-88-29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4DC2EC"/>
                </a:solidFill>
                <a:latin typeface="Circe Rounded"/>
              </a:rPr>
              <a:t>do</a:t>
            </a:r>
            <a:r>
              <a:rPr lang="ru-RU" sz="1800" b="1" strike="noStrike" spc="-1">
                <a:solidFill>
                  <a:srgbClr val="4DC2EC"/>
                </a:solidFill>
                <a:latin typeface="Circe Rounded"/>
              </a:rPr>
              <a:t>@gorodperm.ru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Богданова </a:t>
            </a:r>
            <a:r>
              <a:rPr sz="1800"/>
              <a:t/>
            </a:r>
            <a:br>
              <a:rPr sz="1800"/>
            </a:b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Наталия Геннадьевна</a:t>
            </a:r>
          </a:p>
        </p:txBody>
      </p:sp>
      <p:sp>
        <p:nvSpPr>
          <p:cNvPr id="145" name="TextBox 11"/>
          <p:cNvSpPr/>
          <p:nvPr/>
        </p:nvSpPr>
        <p:spPr bwMode="auto">
          <a:xfrm>
            <a:off x="3216240" y="1254240"/>
            <a:ext cx="3330720" cy="201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Circe Rounded"/>
              </a:rPr>
              <a:t>Индустриальный район: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ул. Мира, 15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227-95-09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4DC2EC"/>
                </a:solidFill>
                <a:latin typeface="Circe Rounded"/>
              </a:rPr>
              <a:t>do</a:t>
            </a:r>
            <a:r>
              <a:rPr lang="ru-RU" sz="1800" b="1" strike="noStrike" spc="-1">
                <a:solidFill>
                  <a:srgbClr val="4DC2EC"/>
                </a:solidFill>
                <a:latin typeface="Circe Rounded"/>
              </a:rPr>
              <a:t>@gorodperm.ru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Воронина </a:t>
            </a:r>
            <a:r>
              <a:rPr sz="1800"/>
              <a:t/>
            </a:r>
            <a:br>
              <a:rPr sz="1800"/>
            </a:b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Ксения Вадимовна</a:t>
            </a:r>
          </a:p>
        </p:txBody>
      </p:sp>
      <p:sp>
        <p:nvSpPr>
          <p:cNvPr id="146" name="TextBox 13"/>
          <p:cNvSpPr/>
          <p:nvPr/>
        </p:nvSpPr>
        <p:spPr bwMode="auto">
          <a:xfrm>
            <a:off x="6240600" y="1249200"/>
            <a:ext cx="2709720" cy="1739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Circe Rounded"/>
              </a:rPr>
              <a:t>Кировский район: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ул. Закамская, 26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283-33-60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4DC2EC"/>
                </a:solidFill>
                <a:latin typeface="Circe Rounded"/>
              </a:rPr>
              <a:t>do</a:t>
            </a:r>
            <a:r>
              <a:rPr lang="ru-RU" sz="1800" b="1" strike="noStrike" spc="-1">
                <a:solidFill>
                  <a:srgbClr val="4DC2EC"/>
                </a:solidFill>
                <a:latin typeface="Circe Rounded"/>
              </a:rPr>
              <a:t>@gorodperm.ru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Лихач</a:t>
            </a: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ё</a:t>
            </a: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ва </a:t>
            </a:r>
            <a:r>
              <a:rPr sz="1800"/>
              <a:t/>
            </a:r>
            <a:br>
              <a:rPr sz="1800"/>
            </a:b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Инна Андреевна</a:t>
            </a:r>
          </a:p>
        </p:txBody>
      </p:sp>
      <p:sp>
        <p:nvSpPr>
          <p:cNvPr id="147" name="TextBox 15"/>
          <p:cNvSpPr/>
          <p:nvPr/>
        </p:nvSpPr>
        <p:spPr bwMode="auto">
          <a:xfrm>
            <a:off x="8950320" y="1249200"/>
            <a:ext cx="2960640" cy="201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Circe Rounded"/>
              </a:rPr>
              <a:t>Ленинский район: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ул. Пермская, 82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212-72-85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4DC2EC"/>
                </a:solidFill>
                <a:latin typeface="Circe Rounded"/>
              </a:rPr>
              <a:t>do</a:t>
            </a:r>
            <a:r>
              <a:rPr lang="ru-RU" sz="1800" b="1" strike="noStrike" spc="-1">
                <a:solidFill>
                  <a:srgbClr val="4DC2EC"/>
                </a:solidFill>
                <a:latin typeface="Circe Rounded"/>
              </a:rPr>
              <a:t>@gorodperm.ru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Петрова</a:t>
            </a: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 </a:t>
            </a:r>
            <a:r>
              <a:rPr sz="1800"/>
              <a:t/>
            </a:r>
            <a:br>
              <a:rPr sz="1800"/>
            </a:b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Елизавета Владимировна</a:t>
            </a:r>
          </a:p>
        </p:txBody>
      </p:sp>
      <p:sp>
        <p:nvSpPr>
          <p:cNvPr id="148" name="TextBox 16"/>
          <p:cNvSpPr/>
          <p:nvPr/>
        </p:nvSpPr>
        <p:spPr bwMode="auto">
          <a:xfrm>
            <a:off x="326880" y="3860640"/>
            <a:ext cx="3252960" cy="201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Circe Rounded"/>
              </a:rPr>
              <a:t>Мотовилихинский район: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ул. Уральская, 36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260-14-25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4DC2EC"/>
                </a:solidFill>
                <a:latin typeface="Circe Rounded"/>
              </a:rPr>
              <a:t>do</a:t>
            </a:r>
            <a:r>
              <a:rPr lang="ru-RU" sz="1800" b="1" strike="noStrike" spc="-1">
                <a:solidFill>
                  <a:srgbClr val="4DC2EC"/>
                </a:solidFill>
                <a:latin typeface="Circe Rounded"/>
              </a:rPr>
              <a:t>@gorodperm.ru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Харина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Галина Валерьевна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  <p:sp>
        <p:nvSpPr>
          <p:cNvPr id="149" name="TextBox 17"/>
          <p:cNvSpPr/>
          <p:nvPr/>
        </p:nvSpPr>
        <p:spPr bwMode="auto">
          <a:xfrm>
            <a:off x="3768840" y="3860640"/>
            <a:ext cx="3479760" cy="201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Circe Rounded"/>
              </a:rPr>
              <a:t>Орджоникидзевский район: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ул. Бушмакина, 26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284-70-01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4DC2EC"/>
                </a:solidFill>
                <a:latin typeface="Circe Rounded"/>
              </a:rPr>
              <a:t>do</a:t>
            </a:r>
            <a:r>
              <a:rPr lang="ru-RU" sz="1800" b="1" strike="noStrike" spc="-1">
                <a:solidFill>
                  <a:srgbClr val="4DC2EC"/>
                </a:solidFill>
                <a:latin typeface="Circe Rounded"/>
              </a:rPr>
              <a:t>@gorodperm.ru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Ваганова </a:t>
            </a:r>
            <a:r>
              <a:rPr sz="1800"/>
              <a:t/>
            </a:r>
            <a:br>
              <a:rPr sz="1800"/>
            </a:b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Екатерина Сергеевна</a:t>
            </a:r>
          </a:p>
        </p:txBody>
      </p:sp>
      <p:sp>
        <p:nvSpPr>
          <p:cNvPr id="150" name="TextBox 18"/>
          <p:cNvSpPr/>
          <p:nvPr/>
        </p:nvSpPr>
        <p:spPr bwMode="auto">
          <a:xfrm>
            <a:off x="7763039" y="3871800"/>
            <a:ext cx="3479760" cy="1739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Circe Rounded"/>
              </a:rPr>
              <a:t>Свердловский район: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Комсомольский пр-т, 77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2</a:t>
            </a: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81</a:t>
            </a: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-</a:t>
            </a: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19</a:t>
            </a:r>
            <a:r>
              <a:rPr lang="en-US" sz="1800" b="0" strike="noStrike" spc="-1">
                <a:solidFill>
                  <a:srgbClr val="000000"/>
                </a:solidFill>
                <a:latin typeface="Circe Rounded"/>
              </a:rPr>
              <a:t>-</a:t>
            </a: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91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strike="noStrike" spc="-1">
                <a:solidFill>
                  <a:srgbClr val="4DC2EC"/>
                </a:solidFill>
                <a:latin typeface="Circe Rounded"/>
              </a:rPr>
              <a:t>do</a:t>
            </a:r>
            <a:r>
              <a:rPr lang="ru-RU" sz="1800" b="1" strike="noStrike" spc="-1">
                <a:solidFill>
                  <a:srgbClr val="4DC2EC"/>
                </a:solidFill>
                <a:latin typeface="Circe Rounded"/>
              </a:rPr>
              <a:t>@gorodperm.ru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Беляева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irce Rounded"/>
              </a:rPr>
              <a:t>Екатерина Леонидовна</a:t>
            </a:r>
            <a:endParaRPr lang="en-US" sz="1800" b="0" strike="noStrike" spc="-1">
              <a:solidFill>
                <a:srgbClr val="000000"/>
              </a:solidFill>
              <a:latin typeface="Circe Round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829</Words>
  <Application>Microsoft Office PowerPoint</Application>
  <DocSecurity>0</DocSecurity>
  <PresentationFormat>Произвольный</PresentationFormat>
  <Paragraphs>150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День открытых дверей Приемная кампания на 2024–2025 учебный год</vt:lpstr>
      <vt:lpstr>Способы подачи заявления</vt:lpstr>
      <vt:lpstr>Подача документов посредством единого портала государственных и муниципальных услуг (ЕПГУ)</vt:lpstr>
      <vt:lpstr>Льготные категории</vt:lpstr>
      <vt:lpstr>Перечень документов при обращении через операторов почтовой связи или лично</vt:lpstr>
      <vt:lpstr>Важно знать</vt:lpstr>
      <vt:lpstr>Закрепление дома за двумя школами</vt:lpstr>
      <vt:lpstr>Общегородские мероприятия в рамках Приемной кампании-2024</vt:lpstr>
      <vt:lpstr>Районные отделы образования</vt:lpstr>
      <vt:lpstr>Как подать документы для приёма в 1 класс?</vt:lpstr>
      <vt:lpstr>Прием на свободные места </vt:lpstr>
      <vt:lpstr>Если остались вопросы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zheltova-oyu</dc:creator>
  <cp:keywords/>
  <dc:description/>
  <cp:lastModifiedBy>zhukova-vo</cp:lastModifiedBy>
  <cp:revision>179</cp:revision>
  <dcterms:created xsi:type="dcterms:W3CDTF">2022-01-18T11:28:10Z</dcterms:created>
  <dcterms:modified xsi:type="dcterms:W3CDTF">2024-03-27T10:59:54Z</dcterms:modified>
  <cp:category/>
  <dc:identifier/>
  <cp:contentStatus/>
  <dc:language>en-US</dc:language>
  <cp:version/>
</cp:coreProperties>
</file>